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5" r:id="rId4"/>
    <p:sldId id="276" r:id="rId5"/>
    <p:sldId id="277" r:id="rId6"/>
    <p:sldId id="279" r:id="rId7"/>
    <p:sldId id="280" r:id="rId8"/>
    <p:sldId id="281" r:id="rId9"/>
    <p:sldId id="284" r:id="rId10"/>
    <p:sldId id="286" r:id="rId11"/>
    <p:sldId id="287" r:id="rId12"/>
    <p:sldId id="285" r:id="rId13"/>
    <p:sldId id="288" r:id="rId14"/>
    <p:sldId id="289" r:id="rId15"/>
    <p:sldId id="290" r:id="rId16"/>
    <p:sldId id="291" r:id="rId17"/>
    <p:sldId id="292" r:id="rId18"/>
    <p:sldId id="293" r:id="rId19"/>
    <p:sldId id="294" r:id="rId20"/>
    <p:sldId id="295" r:id="rId21"/>
    <p:sldId id="296" r:id="rId22"/>
    <p:sldId id="283" r:id="rId23"/>
    <p:sldId id="297" r:id="rId24"/>
    <p:sldId id="299" r:id="rId25"/>
    <p:sldId id="300" r:id="rId26"/>
    <p:sldId id="310" r:id="rId27"/>
    <p:sldId id="311" r:id="rId28"/>
    <p:sldId id="301" r:id="rId29"/>
    <p:sldId id="309" r:id="rId30"/>
    <p:sldId id="302" r:id="rId31"/>
    <p:sldId id="303" r:id="rId32"/>
    <p:sldId id="304" r:id="rId33"/>
    <p:sldId id="305" r:id="rId34"/>
    <p:sldId id="306" r:id="rId35"/>
    <p:sldId id="307" r:id="rId36"/>
    <p:sldId id="308" r:id="rId37"/>
    <p:sldId id="312" r:id="rId38"/>
    <p:sldId id="27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DELL" providerId="None"/>
      </p:ext>
    </p:extLst>
  </p:cmAuthor>
  <p:cmAuthor id="2" name="Sagnik Dey" initials="SD" lastIdx="1" clrIdx="1">
    <p:extLst>
      <p:ext uri="{19B8F6BF-5375-455C-9EA6-DF929625EA0E}">
        <p15:presenceInfo xmlns:p15="http://schemas.microsoft.com/office/powerpoint/2012/main" userId="812bd1965525d76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6" d="100"/>
          <a:sy n="86" d="100"/>
        </p:scale>
        <p:origin x="562"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1E9B98-44FA-4814-ADA1-664DE6C01D9E}" type="datetimeFigureOut">
              <a:rPr lang="en-US" smtClean="0"/>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1024921632"/>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1E9B98-44FA-4814-ADA1-664DE6C01D9E}" type="datetimeFigureOut">
              <a:rPr lang="en-US" smtClean="0"/>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1687872927"/>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1E9B98-44FA-4814-ADA1-664DE6C01D9E}" type="datetimeFigureOut">
              <a:rPr lang="en-US" smtClean="0"/>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3221951305"/>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1E9B98-44FA-4814-ADA1-664DE6C01D9E}" type="datetimeFigureOut">
              <a:rPr lang="en-US" smtClean="0"/>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C9776-4E91-4B91-BCD7-5823D65B5829}"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42521275"/>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1E9B98-44FA-4814-ADA1-664DE6C01D9E}" type="datetimeFigureOut">
              <a:rPr lang="en-US" smtClean="0"/>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1254056334"/>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51E9B98-44FA-4814-ADA1-664DE6C01D9E}" type="datetimeFigureOut">
              <a:rPr lang="en-US" smtClean="0"/>
              <a:t>11/20/2021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2422169180"/>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51E9B98-44FA-4814-ADA1-664DE6C01D9E}" type="datetimeFigureOut">
              <a:rPr lang="en-US" smtClean="0"/>
              <a:t>11/20/2021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1964616610"/>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1E9B98-44FA-4814-ADA1-664DE6C01D9E}" type="datetimeFigureOut">
              <a:rPr lang="en-US" smtClean="0"/>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3276735814"/>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1E9B98-44FA-4814-ADA1-664DE6C01D9E}" type="datetimeFigureOut">
              <a:rPr lang="en-US" smtClean="0"/>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2559314230"/>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1E9B98-44FA-4814-ADA1-664DE6C01D9E}" type="datetimeFigureOut">
              <a:rPr lang="en-US" smtClean="0"/>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1094540984"/>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1E9B98-44FA-4814-ADA1-664DE6C01D9E}" type="datetimeFigureOut">
              <a:rPr lang="en-US" smtClean="0"/>
              <a:t>11/20/2021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2839356473"/>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1E9B98-44FA-4814-ADA1-664DE6C01D9E}" type="datetimeFigureOut">
              <a:rPr lang="en-US" smtClean="0"/>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640899293"/>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1E9B98-44FA-4814-ADA1-664DE6C01D9E}" type="datetimeFigureOut">
              <a:rPr lang="en-US" smtClean="0"/>
              <a:t>11/20/2021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1806590080"/>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1E9B98-44FA-4814-ADA1-664DE6C01D9E}" type="datetimeFigureOut">
              <a:rPr lang="en-US" smtClean="0"/>
              <a:t>11/20/2021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2677631444"/>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1E9B98-44FA-4814-ADA1-664DE6C01D9E}" type="datetimeFigureOut">
              <a:rPr lang="en-US" smtClean="0"/>
              <a:t>11/20/2021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1697958978"/>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1E9B98-44FA-4814-ADA1-664DE6C01D9E}" type="datetimeFigureOut">
              <a:rPr lang="en-US" smtClean="0"/>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1878508922"/>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1E9B98-44FA-4814-ADA1-664DE6C01D9E}" type="datetimeFigureOut">
              <a:rPr lang="en-US" smtClean="0"/>
              <a:t>11/20/2021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3642766893"/>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51E9B98-44FA-4814-ADA1-664DE6C01D9E}" type="datetimeFigureOut">
              <a:rPr lang="en-US" smtClean="0"/>
              <a:t>11/20/2021</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30C9776-4E91-4B91-BCD7-5823D65B5829}" type="slidenum">
              <a:rPr lang="en-US" smtClean="0"/>
              <a:t>‹#›</a:t>
            </a:fld>
            <a:endParaRPr lang="en-US"/>
          </a:p>
        </p:txBody>
      </p:sp>
    </p:spTree>
    <p:extLst>
      <p:ext uri="{BB962C8B-B14F-4D97-AF65-F5344CB8AC3E}">
        <p14:creationId xmlns:p14="http://schemas.microsoft.com/office/powerpoint/2010/main" val="19687083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spd="slow">
    <p:fade/>
  </p:transition>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hyperlink" Target="https://creativecommons.org/licenses/by-nd/3.0/" TargetMode="External"/><Relationship Id="rId4" Type="http://schemas.openxmlformats.org/officeDocument/2006/relationships/hyperlink" Target="https://www.quoteinspector.com/images/credit/credit-cards-weathered-wood/"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0" y="1"/>
            <a:ext cx="12192000" cy="6858000"/>
          </a:xfrm>
          <a:prstGeom prst="rect">
            <a:avLst/>
          </a:prstGeom>
        </p:spPr>
      </p:pic>
      <p:sp>
        <p:nvSpPr>
          <p:cNvPr id="4" name="TextBox 3"/>
          <p:cNvSpPr txBox="1"/>
          <p:nvPr/>
        </p:nvSpPr>
        <p:spPr>
          <a:xfrm>
            <a:off x="475890" y="4778882"/>
            <a:ext cx="7478501" cy="2308324"/>
          </a:xfrm>
          <a:prstGeom prst="rect">
            <a:avLst/>
          </a:prstGeom>
          <a:noFill/>
        </p:spPr>
        <p:txBody>
          <a:bodyPr wrap="square" rtlCol="0">
            <a:spAutoFit/>
          </a:bodyPr>
          <a:lstStyle/>
          <a:p>
            <a:r>
              <a:rPr lang="en-US" sz="2400" dirty="0">
                <a:effectLst>
                  <a:outerShdw blurRad="38100" dist="38100" dir="2700000" algn="tl">
                    <a:srgbClr val="000000">
                      <a:alpha val="43137"/>
                    </a:srgbClr>
                  </a:outerShdw>
                </a:effectLst>
              </a:rPr>
              <a:t>Rajdeep </a:t>
            </a:r>
            <a:r>
              <a:rPr lang="en-US" sz="2400" dirty="0" err="1">
                <a:effectLst>
                  <a:outerShdw blurRad="38100" dist="38100" dir="2700000" algn="tl">
                    <a:srgbClr val="000000">
                      <a:alpha val="43137"/>
                    </a:srgbClr>
                  </a:outerShdw>
                </a:effectLst>
              </a:rPr>
              <a:t>Saha</a:t>
            </a:r>
            <a:r>
              <a:rPr lang="en-US" sz="2400" dirty="0">
                <a:effectLst>
                  <a:outerShdw blurRad="38100" dist="38100" dir="2700000" algn="tl">
                    <a:srgbClr val="000000">
                      <a:alpha val="43137"/>
                    </a:srgbClr>
                  </a:outerShdw>
                </a:effectLst>
              </a:rPr>
              <a:t> – 201380 – rajdeep20@iitk.ac.in</a:t>
            </a:r>
          </a:p>
          <a:p>
            <a:r>
              <a:rPr lang="en-US" sz="2400" dirty="0">
                <a:effectLst>
                  <a:outerShdw blurRad="38100" dist="38100" dir="2700000" algn="tl">
                    <a:srgbClr val="000000">
                      <a:alpha val="43137"/>
                    </a:srgbClr>
                  </a:outerShdw>
                </a:effectLst>
              </a:rPr>
              <a:t>Sagnik Dey – 201397 – dsagnik20@iitk.ac.in</a:t>
            </a:r>
          </a:p>
          <a:p>
            <a:r>
              <a:rPr lang="en-US" sz="2400" dirty="0" err="1">
                <a:effectLst>
                  <a:outerShdw blurRad="38100" dist="38100" dir="2700000" algn="tl">
                    <a:srgbClr val="000000">
                      <a:alpha val="43137"/>
                    </a:srgbClr>
                  </a:outerShdw>
                </a:effectLst>
              </a:rPr>
              <a:t>Shuvam</a:t>
            </a:r>
            <a:r>
              <a:rPr lang="en-US" sz="2400" dirty="0">
                <a:effectLst>
                  <a:outerShdw blurRad="38100" dist="38100" dir="2700000" algn="tl">
                    <a:srgbClr val="000000">
                      <a:alpha val="43137"/>
                    </a:srgbClr>
                  </a:outerShdw>
                </a:effectLst>
              </a:rPr>
              <a:t> Gupta – 201421 – shuvamgpta20@iitk.ac.in</a:t>
            </a:r>
          </a:p>
          <a:p>
            <a:r>
              <a:rPr lang="en-US" sz="2400" dirty="0" err="1">
                <a:effectLst>
                  <a:outerShdw blurRad="38100" dist="38100" dir="2700000" algn="tl">
                    <a:srgbClr val="000000">
                      <a:alpha val="43137"/>
                    </a:srgbClr>
                  </a:outerShdw>
                </a:effectLst>
              </a:rPr>
              <a:t>Soumik</a:t>
            </a:r>
            <a:r>
              <a:rPr lang="en-US" sz="2400" dirty="0">
                <a:effectLst>
                  <a:outerShdw blurRad="38100" dist="38100" dir="2700000" algn="tl">
                    <a:srgbClr val="000000">
                      <a:alpha val="43137"/>
                    </a:srgbClr>
                  </a:outerShdw>
                </a:effectLst>
              </a:rPr>
              <a:t> </a:t>
            </a:r>
            <a:r>
              <a:rPr lang="en-US" sz="2400" dirty="0" err="1">
                <a:effectLst>
                  <a:outerShdw blurRad="38100" dist="38100" dir="2700000" algn="tl">
                    <a:srgbClr val="000000">
                      <a:alpha val="43137"/>
                    </a:srgbClr>
                  </a:outerShdw>
                </a:effectLst>
              </a:rPr>
              <a:t>Karmakar</a:t>
            </a:r>
            <a:r>
              <a:rPr lang="en-US" sz="2400" dirty="0">
                <a:effectLst>
                  <a:outerShdw blurRad="38100" dist="38100" dir="2700000" algn="tl">
                    <a:srgbClr val="000000">
                      <a:alpha val="43137"/>
                    </a:srgbClr>
                  </a:outerShdw>
                </a:effectLst>
              </a:rPr>
              <a:t> – 201428 – soumik20@iitk.ac.in</a:t>
            </a:r>
          </a:p>
          <a:p>
            <a:r>
              <a:rPr lang="en-US" sz="2400" dirty="0" err="1">
                <a:effectLst>
                  <a:outerShdw blurRad="38100" dist="38100" dir="2700000" algn="tl">
                    <a:srgbClr val="000000">
                      <a:alpha val="43137"/>
                    </a:srgbClr>
                  </a:outerShdw>
                </a:effectLst>
              </a:rPr>
              <a:t>Soumyadip</a:t>
            </a:r>
            <a:r>
              <a:rPr lang="en-US" sz="2400" dirty="0">
                <a:effectLst>
                  <a:outerShdw blurRad="38100" dist="38100" dir="2700000" algn="tl">
                    <a:srgbClr val="000000">
                      <a:alpha val="43137"/>
                    </a:srgbClr>
                  </a:outerShdw>
                </a:effectLst>
              </a:rPr>
              <a:t> Sarkar – 201431 – soumyadip20@iitk.ac.in</a:t>
            </a:r>
          </a:p>
          <a:p>
            <a:endParaRPr lang="en-US" sz="2400" dirty="0">
              <a:effectLst>
                <a:outerShdw blurRad="38100" dist="38100" dir="2700000" algn="tl">
                  <a:srgbClr val="000000">
                    <a:alpha val="43137"/>
                  </a:srgbClr>
                </a:outerShdw>
              </a:effectLst>
            </a:endParaRPr>
          </a:p>
        </p:txBody>
      </p:sp>
      <p:sp>
        <p:nvSpPr>
          <p:cNvPr id="5" name="TextBox 4"/>
          <p:cNvSpPr txBox="1"/>
          <p:nvPr/>
        </p:nvSpPr>
        <p:spPr>
          <a:xfrm>
            <a:off x="79899" y="140126"/>
            <a:ext cx="11860567" cy="830997"/>
          </a:xfrm>
          <a:prstGeom prst="rect">
            <a:avLst/>
          </a:prstGeom>
          <a:noFill/>
        </p:spPr>
        <p:txBody>
          <a:bodyPr wrap="square" rtlCol="0">
            <a:spAutoFit/>
          </a:bodyPr>
          <a:lstStyle/>
          <a:p>
            <a:pPr algn="ctr"/>
            <a:r>
              <a:rPr lang="en-US" sz="2400" b="1" u="sng" dirty="0">
                <a:effectLst>
                  <a:outerShdw blurRad="38100" dist="38100" dir="2700000" algn="tl">
                    <a:srgbClr val="000000">
                      <a:alpha val="43137"/>
                    </a:srgbClr>
                  </a:outerShdw>
                </a:effectLst>
                <a:latin typeface="Castellar" panose="020A0402060406010301" pitchFamily="18" charset="0"/>
              </a:rPr>
              <a:t>DATA MINING Project (CS685A)</a:t>
            </a:r>
          </a:p>
          <a:p>
            <a:pPr algn="ctr"/>
            <a:r>
              <a:rPr lang="en-US" sz="2400" b="1" u="sng" dirty="0">
                <a:effectLst>
                  <a:outerShdw blurRad="38100" dist="38100" dir="2700000" algn="tl">
                    <a:srgbClr val="000000">
                      <a:alpha val="43137"/>
                    </a:srgbClr>
                  </a:outerShdw>
                </a:effectLst>
                <a:latin typeface="Castellar" panose="020A0402060406010301" pitchFamily="18" charset="0"/>
              </a:rPr>
              <a:t>“WILL THE CREDIT CARD DEFAULT!”-A DATA MINING PROJECT</a:t>
            </a:r>
          </a:p>
        </p:txBody>
      </p:sp>
      <p:sp>
        <p:nvSpPr>
          <p:cNvPr id="6" name="TextBox 5"/>
          <p:cNvSpPr txBox="1"/>
          <p:nvPr/>
        </p:nvSpPr>
        <p:spPr>
          <a:xfrm flipH="1">
            <a:off x="2275379" y="1032064"/>
            <a:ext cx="7866332" cy="461665"/>
          </a:xfrm>
          <a:prstGeom prst="rect">
            <a:avLst/>
          </a:prstGeom>
          <a:noFill/>
        </p:spPr>
        <p:txBody>
          <a:bodyPr wrap="square" rtlCol="0">
            <a:spAutoFit/>
          </a:bodyPr>
          <a:lstStyle/>
          <a:p>
            <a:pPr algn="ctr"/>
            <a:r>
              <a:rPr lang="en-US" sz="2400" b="1" u="sng" dirty="0">
                <a:effectLst>
                  <a:outerShdw blurRad="38100" dist="38100" dir="2700000" algn="tl">
                    <a:srgbClr val="000000">
                      <a:alpha val="43137"/>
                    </a:srgbClr>
                  </a:outerShdw>
                </a:effectLst>
                <a:latin typeface="Castellar" panose="020A0402060406010301" pitchFamily="18" charset="0"/>
              </a:rPr>
              <a:t>Supervised by: Dr. ARNAB BHATTACHARYA</a:t>
            </a:r>
          </a:p>
        </p:txBody>
      </p:sp>
      <p:sp>
        <p:nvSpPr>
          <p:cNvPr id="7" name="TextBox 6"/>
          <p:cNvSpPr txBox="1"/>
          <p:nvPr/>
        </p:nvSpPr>
        <p:spPr>
          <a:xfrm>
            <a:off x="475892" y="4273297"/>
            <a:ext cx="4123426" cy="492443"/>
          </a:xfrm>
          <a:prstGeom prst="rect">
            <a:avLst/>
          </a:prstGeom>
          <a:noFill/>
        </p:spPr>
        <p:txBody>
          <a:bodyPr wrap="square" rtlCol="0">
            <a:spAutoFit/>
          </a:bodyPr>
          <a:lstStyle/>
          <a:p>
            <a:r>
              <a:rPr lang="en-US" sz="2600" dirty="0">
                <a:effectLst>
                  <a:outerShdw blurRad="38100" dist="38100" dir="2700000" algn="tl">
                    <a:srgbClr val="000000">
                      <a:alpha val="43137"/>
                    </a:srgbClr>
                  </a:outerShdw>
                </a:effectLst>
              </a:rPr>
              <a:t>Submitted by,</a:t>
            </a:r>
          </a:p>
        </p:txBody>
      </p:sp>
      <p:sp>
        <p:nvSpPr>
          <p:cNvPr id="8" name="TextBox 7">
            <a:extLst>
              <a:ext uri="{FF2B5EF4-FFF2-40B4-BE49-F238E27FC236}">
                <a16:creationId xmlns:a16="http://schemas.microsoft.com/office/drawing/2014/main" id="{73B859BF-6E49-45EB-81BF-8F2C8F408FC5}"/>
              </a:ext>
            </a:extLst>
          </p:cNvPr>
          <p:cNvSpPr txBox="1"/>
          <p:nvPr/>
        </p:nvSpPr>
        <p:spPr>
          <a:xfrm>
            <a:off x="872602" y="6998125"/>
            <a:ext cx="10286998" cy="230832"/>
          </a:xfrm>
          <a:prstGeom prst="rect">
            <a:avLst/>
          </a:prstGeom>
          <a:noFill/>
        </p:spPr>
        <p:txBody>
          <a:bodyPr wrap="square" rtlCol="0">
            <a:spAutoFit/>
          </a:bodyPr>
          <a:lstStyle/>
          <a:p>
            <a:r>
              <a:rPr lang="en-IN" sz="900">
                <a:hlinkClick r:id="rId4" tooltip="https://www.quoteinspector.com/images/credit/credit-cards-weathered-wood/"/>
              </a:rPr>
              <a:t>This Photo</a:t>
            </a:r>
            <a:r>
              <a:rPr lang="en-IN" sz="900"/>
              <a:t> by Unknown Author is licensed under </a:t>
            </a:r>
            <a:r>
              <a:rPr lang="en-IN" sz="900">
                <a:hlinkClick r:id="rId5" tooltip="https://creativecommons.org/licenses/by-nd/3.0/"/>
              </a:rPr>
              <a:t>CC BY-ND</a:t>
            </a:r>
            <a:endParaRPr lang="en-IN" sz="900"/>
          </a:p>
        </p:txBody>
      </p:sp>
    </p:spTree>
    <p:extLst>
      <p:ext uri="{BB962C8B-B14F-4D97-AF65-F5344CB8AC3E}">
        <p14:creationId xmlns:p14="http://schemas.microsoft.com/office/powerpoint/2010/main" val="4282508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F584F-6827-4096-ADB4-477869492C45}"/>
              </a:ext>
            </a:extLst>
          </p:cNvPr>
          <p:cNvSpPr>
            <a:spLocks noGrp="1"/>
          </p:cNvSpPr>
          <p:nvPr>
            <p:ph idx="4294967295"/>
          </p:nvPr>
        </p:nvSpPr>
        <p:spPr>
          <a:xfrm>
            <a:off x="186430" y="257453"/>
            <a:ext cx="11869445" cy="6454498"/>
          </a:xfrm>
        </p:spPr>
        <p:txBody>
          <a:bodyPr>
            <a:normAutofit lnSpcReduction="10000"/>
          </a:bodyPr>
          <a:lstStyle/>
          <a:p>
            <a:pPr marL="36900" indent="0">
              <a:buNone/>
            </a:pPr>
            <a:r>
              <a:rPr lang="en-IN" sz="1800" b="1" u="sng" dirty="0">
                <a:solidFill>
                  <a:schemeClr val="tx1"/>
                </a:solidFill>
              </a:rPr>
              <a:t>Gender Wise Analysis</a:t>
            </a:r>
          </a:p>
          <a:p>
            <a:pPr marL="36900" indent="0">
              <a:buNone/>
            </a:pPr>
            <a:r>
              <a:rPr lang="en-US" sz="1800" dirty="0">
                <a:solidFill>
                  <a:schemeClr val="tx1"/>
                </a:solidFill>
                <a:effectLst/>
                <a:ea typeface="DengXian" panose="020B0503020204020204" pitchFamily="2" charset="-122"/>
                <a:cs typeface="Arial" panose="020B0604020202020204" pitchFamily="34" charset="0"/>
              </a:rPr>
              <a:t>Now, we shall explore the data according to genders. First, we will see, how the number of defaulters and non-defaulters vary across different genders.</a:t>
            </a: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r>
              <a:rPr lang="en-US" sz="1800" dirty="0">
                <a:solidFill>
                  <a:schemeClr val="tx1"/>
                </a:solidFill>
                <a:effectLst/>
                <a:ea typeface="DengXian" panose="020B0503020204020204" pitchFamily="2" charset="-122"/>
                <a:cs typeface="Arial" panose="020B0604020202020204" pitchFamily="34" charset="0"/>
              </a:rPr>
              <a:t>                                                 </a:t>
            </a:r>
            <a:endParaRPr lang="en-IN" sz="1800" dirty="0">
              <a:solidFill>
                <a:schemeClr val="tx1"/>
              </a:solidFill>
              <a:effectLst/>
              <a:ea typeface="DengXian" panose="020B0503020204020204" pitchFamily="2" charset="-122"/>
              <a:cs typeface="Cordia New" panose="020B0304020202020204" pitchFamily="34" charset="-34"/>
            </a:endParaRPr>
          </a:p>
          <a:p>
            <a:pPr marL="36900" indent="0">
              <a:buNone/>
            </a:pPr>
            <a:r>
              <a:rPr lang="en-US" sz="1800" dirty="0">
                <a:solidFill>
                  <a:schemeClr val="tx1"/>
                </a:solidFill>
                <a:effectLst/>
                <a:ea typeface="DengXian" panose="020B0503020204020204" pitchFamily="2" charset="-122"/>
                <a:cs typeface="Arial" panose="020B0604020202020204" pitchFamily="34" charset="0"/>
              </a:rPr>
              <a:t>                                           </a:t>
            </a:r>
            <a:r>
              <a:rPr lang="en-US" sz="1800" u="sng" dirty="0">
                <a:solidFill>
                  <a:schemeClr val="tx1"/>
                </a:solidFill>
                <a:effectLst/>
                <a:ea typeface="DengXian" panose="020B0503020204020204" pitchFamily="2" charset="-122"/>
                <a:cs typeface="Arial" panose="020B0604020202020204" pitchFamily="34" charset="0"/>
              </a:rPr>
              <a:t>Fig 5: </a:t>
            </a:r>
            <a:r>
              <a:rPr lang="en-US" sz="1800" u="sng" dirty="0">
                <a:solidFill>
                  <a:schemeClr val="tx1"/>
                </a:solidFill>
                <a:effectLst/>
                <a:ea typeface="DengXian" panose="020B0503020204020204" pitchFamily="2" charset="-122"/>
                <a:cs typeface="Cordia New" panose="020B0304020202020204" pitchFamily="34" charset="-34"/>
              </a:rPr>
              <a:t>Number of Defaulters and Non-Defaulters for different genders</a:t>
            </a:r>
          </a:p>
          <a:p>
            <a:pPr marL="36900" indent="0">
              <a:buNone/>
            </a:pPr>
            <a:r>
              <a:rPr lang="en-US" sz="1800" dirty="0">
                <a:solidFill>
                  <a:schemeClr val="tx1"/>
                </a:solidFill>
                <a:effectLst/>
                <a:ea typeface="DengXian" panose="020B0503020204020204" pitchFamily="2" charset="-122"/>
                <a:cs typeface="Cordia New" panose="020B0304020202020204" pitchFamily="34" charset="-34"/>
              </a:rPr>
              <a:t>From the graph, we can see that, for both the genders, numbers of defaulters are much lower than number of non- defaulters. The number of male defaulters is higher than the number of female defaulters and the number of male non-defaulters is higher than the number of female non-defaulters.</a:t>
            </a:r>
            <a:endParaRPr lang="en-IN" sz="1800" dirty="0">
              <a:solidFill>
                <a:schemeClr val="tx1"/>
              </a:solidFill>
              <a:effectLst/>
              <a:ea typeface="DengXian" panose="020B0503020204020204" pitchFamily="2" charset="-122"/>
              <a:cs typeface="Cordia New" panose="020B0304020202020204" pitchFamily="34" charset="-34"/>
            </a:endParaRPr>
          </a:p>
          <a:p>
            <a:pPr marL="36900" indent="0" algn="just">
              <a:lnSpc>
                <a:spcPct val="107000"/>
              </a:lnSpc>
              <a:spcAft>
                <a:spcPts val="800"/>
              </a:spcAft>
              <a:buNone/>
            </a:pPr>
            <a:r>
              <a:rPr lang="en-US" sz="1800" dirty="0">
                <a:solidFill>
                  <a:schemeClr val="tx1"/>
                </a:solidFill>
                <a:effectLst/>
                <a:ea typeface="DengXian" panose="020B0503020204020204" pitchFamily="2" charset="-122"/>
                <a:cs typeface="Cordia New" panose="020B0304020202020204" pitchFamily="34" charset="-34"/>
              </a:rPr>
              <a:t>Now, we shall see the proportion of defaulters for different genders, i.e., we will see for each gender what is the proportion of the people whose credit card defaults. </a:t>
            </a:r>
            <a:endParaRPr lang="en-IN" dirty="0">
              <a:solidFill>
                <a:schemeClr val="tx1"/>
              </a:solidFill>
            </a:endParaRPr>
          </a:p>
        </p:txBody>
      </p:sp>
      <p:pic>
        <p:nvPicPr>
          <p:cNvPr id="7" name="Picture 6">
            <a:extLst>
              <a:ext uri="{FF2B5EF4-FFF2-40B4-BE49-F238E27FC236}">
                <a16:creationId xmlns:a16="http://schemas.microsoft.com/office/drawing/2014/main" id="{352E9272-359D-4DAA-BDD3-C96FCAD792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6277" y="1180729"/>
            <a:ext cx="4722920" cy="3515557"/>
          </a:xfrm>
          <a:prstGeom prst="rect">
            <a:avLst/>
          </a:prstGeom>
        </p:spPr>
      </p:pic>
    </p:spTree>
    <p:extLst>
      <p:ext uri="{BB962C8B-B14F-4D97-AF65-F5344CB8AC3E}">
        <p14:creationId xmlns:p14="http://schemas.microsoft.com/office/powerpoint/2010/main" val="3723746752"/>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22AA-3505-47A3-84E8-4FB5F2D82CB6}"/>
              </a:ext>
            </a:extLst>
          </p:cNvPr>
          <p:cNvSpPr>
            <a:spLocks noGrp="1"/>
          </p:cNvSpPr>
          <p:nvPr>
            <p:ph type="title" idx="4294967295"/>
          </p:nvPr>
        </p:nvSpPr>
        <p:spPr>
          <a:xfrm>
            <a:off x="381740" y="870012"/>
            <a:ext cx="11434439" cy="5663954"/>
          </a:xfrm>
        </p:spPr>
        <p:txBody>
          <a:bodyPr>
            <a:normAutofit fontScale="90000"/>
          </a:bodyPr>
          <a:lstStyle/>
          <a:p>
            <a:pPr algn="l">
              <a:lnSpc>
                <a:spcPct val="107000"/>
              </a:lnSpc>
              <a:spcAft>
                <a:spcPts val="800"/>
              </a:spcAft>
            </a:pPr>
            <a:r>
              <a:rPr lang="en-US" sz="2000" dirty="0">
                <a:solidFill>
                  <a:schemeClr val="tx1"/>
                </a:solidFill>
                <a:effectLst/>
                <a:latin typeface="+mn-lt"/>
                <a:ea typeface="DengXian" panose="020B0503020204020204" pitchFamily="2" charset="-122"/>
                <a:cs typeface="Cordia New" panose="020B0304020202020204" pitchFamily="34" charset="-34"/>
              </a:rPr>
              <a:t>Now, we shall explore the percentage of defaulters across males and females, i.e., we will see each sex contains how much percentage of total defaulters.</a:t>
            </a: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r>
              <a:rPr lang="en-US" sz="1800" dirty="0">
                <a:solidFill>
                  <a:schemeClr val="tx1"/>
                </a:solidFill>
                <a:effectLst/>
                <a:latin typeface="Avenir LT Std 35 Light"/>
                <a:ea typeface="DengXian" panose="020B0503020204020204" pitchFamily="2" charset="-122"/>
                <a:cs typeface="Cordia New" panose="020B0304020202020204" pitchFamily="34" charset="-34"/>
              </a:rPr>
              <a:t>                                                              </a:t>
            </a:r>
            <a:r>
              <a:rPr lang="en-US" sz="2000" u="sng" dirty="0">
                <a:solidFill>
                  <a:schemeClr val="tx1"/>
                </a:solidFill>
                <a:effectLst/>
                <a:latin typeface="+mn-lt"/>
                <a:ea typeface="DengXian" panose="020B0503020204020204" pitchFamily="2" charset="-122"/>
                <a:cs typeface="Cordia New" panose="020B0304020202020204" pitchFamily="34" charset="-34"/>
              </a:rPr>
              <a:t>Fig 6 : Percentage of defaulters in each age group</a:t>
            </a:r>
            <a:br>
              <a:rPr lang="en-US" sz="2000" dirty="0">
                <a:solidFill>
                  <a:schemeClr val="tx1"/>
                </a:solidFill>
                <a:effectLst/>
                <a:latin typeface="+mn-lt"/>
                <a:ea typeface="DengXian" panose="020B0503020204020204" pitchFamily="2" charset="-122"/>
                <a:cs typeface="Cordia New" panose="020B0304020202020204" pitchFamily="34" charset="-34"/>
              </a:rPr>
            </a:br>
            <a:r>
              <a:rPr lang="en-US" sz="2000" dirty="0">
                <a:solidFill>
                  <a:srgbClr val="000000"/>
                </a:solidFill>
                <a:effectLst/>
                <a:latin typeface="+mn-lt"/>
                <a:ea typeface="DengXian" panose="020B0503020204020204" pitchFamily="2" charset="-122"/>
                <a:cs typeface="Cordia New" panose="020B0304020202020204" pitchFamily="34" charset="-34"/>
              </a:rPr>
              <a:t> </a:t>
            </a:r>
            <a:br>
              <a:rPr lang="en-IN" sz="2000" dirty="0">
                <a:effectLst/>
                <a:latin typeface="+mn-lt"/>
                <a:ea typeface="DengXian" panose="020B0503020204020204" pitchFamily="2" charset="-122"/>
                <a:cs typeface="Cordia New" panose="020B0304020202020204" pitchFamily="34" charset="-34"/>
              </a:rPr>
            </a:br>
            <a:r>
              <a:rPr lang="en-US" sz="2000" dirty="0">
                <a:solidFill>
                  <a:schemeClr val="tx1"/>
                </a:solidFill>
                <a:effectLst/>
                <a:latin typeface="+mn-lt"/>
                <a:ea typeface="DengXian" panose="020B0503020204020204" pitchFamily="2" charset="-122"/>
                <a:cs typeface="Cordia New" panose="020B0304020202020204" pitchFamily="34" charset="-34"/>
              </a:rPr>
              <a:t>From the above graph, we can see that, among all the clients who is a credit-card defaulter, 43.29% are male and 56.71% are female, i.e., among all the persons with credit card default, total number of males with credit card default is lower than total number of females with credit card default.</a:t>
            </a:r>
            <a:br>
              <a:rPr lang="en-IN" sz="2000" dirty="0">
                <a:effectLst/>
                <a:latin typeface="+mn-lt"/>
                <a:ea typeface="DengXian" panose="020B0503020204020204" pitchFamily="2" charset="-122"/>
                <a:cs typeface="Cordia New" panose="020B0304020202020204" pitchFamily="34" charset="-34"/>
              </a:rPr>
            </a:br>
            <a:br>
              <a:rPr lang="en-IN" sz="1800" dirty="0">
                <a:solidFill>
                  <a:schemeClr val="tx1"/>
                </a:solidFill>
                <a:effectLst/>
                <a:latin typeface="Calibri" panose="020F0502020204030204" pitchFamily="34" charset="0"/>
                <a:ea typeface="DengXian" panose="020B0503020204020204" pitchFamily="2" charset="-122"/>
                <a:cs typeface="Cordia New" panose="020B0304020202020204" pitchFamily="34" charset="-34"/>
              </a:rPr>
            </a:br>
            <a:endParaRPr lang="en-IN" dirty="0">
              <a:solidFill>
                <a:schemeClr val="tx1"/>
              </a:solidFill>
            </a:endParaRPr>
          </a:p>
        </p:txBody>
      </p:sp>
      <p:pic>
        <p:nvPicPr>
          <p:cNvPr id="5" name="Picture 4">
            <a:extLst>
              <a:ext uri="{FF2B5EF4-FFF2-40B4-BE49-F238E27FC236}">
                <a16:creationId xmlns:a16="http://schemas.microsoft.com/office/drawing/2014/main" id="{9B555F1F-7457-4376-8BFA-B725795C40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9469" y="870012"/>
            <a:ext cx="6469380" cy="3854314"/>
          </a:xfrm>
          <a:prstGeom prst="rect">
            <a:avLst/>
          </a:prstGeom>
        </p:spPr>
      </p:pic>
    </p:spTree>
    <p:extLst>
      <p:ext uri="{BB962C8B-B14F-4D97-AF65-F5344CB8AC3E}">
        <p14:creationId xmlns:p14="http://schemas.microsoft.com/office/powerpoint/2010/main" val="1314718167"/>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22AA-3505-47A3-84E8-4FB5F2D82CB6}"/>
              </a:ext>
            </a:extLst>
          </p:cNvPr>
          <p:cNvSpPr>
            <a:spLocks noGrp="1"/>
          </p:cNvSpPr>
          <p:nvPr>
            <p:ph type="title" idx="4294967295"/>
          </p:nvPr>
        </p:nvSpPr>
        <p:spPr>
          <a:xfrm>
            <a:off x="284085" y="825623"/>
            <a:ext cx="11532094" cy="5708343"/>
          </a:xfrm>
        </p:spPr>
        <p:txBody>
          <a:bodyPr>
            <a:normAutofit fontScale="90000"/>
          </a:bodyPr>
          <a:lstStyle/>
          <a:p>
            <a:pPr algn="l">
              <a:lnSpc>
                <a:spcPct val="107000"/>
              </a:lnSpc>
              <a:spcAft>
                <a:spcPts val="800"/>
              </a:spcAft>
            </a:pPr>
            <a:r>
              <a:rPr lang="en-US" sz="1800" dirty="0">
                <a:solidFill>
                  <a:schemeClr val="tx1"/>
                </a:solidFill>
                <a:effectLst/>
                <a:latin typeface="Avenir LT Std 35 Light"/>
                <a:ea typeface="DengXian" panose="020B0503020204020204" pitchFamily="2" charset="-122"/>
                <a:cs typeface="Cordia New" panose="020B0304020202020204" pitchFamily="34" charset="-34"/>
              </a:rPr>
              <a:t> </a:t>
            </a:r>
            <a:br>
              <a:rPr lang="en-IN" sz="1050" dirty="0">
                <a:solidFill>
                  <a:schemeClr val="tx1"/>
                </a:solidFill>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r>
              <a:rPr lang="en-US" sz="1800" dirty="0">
                <a:solidFill>
                  <a:schemeClr val="tx1"/>
                </a:solidFill>
                <a:effectLst/>
                <a:latin typeface="Avenir LT Std 35 Light"/>
                <a:ea typeface="DengXian" panose="020B0503020204020204" pitchFamily="2" charset="-122"/>
                <a:cs typeface="Cordia New" panose="020B0304020202020204" pitchFamily="34" charset="-34"/>
              </a:rPr>
              <a:t>                                                                              </a:t>
            </a:r>
            <a:r>
              <a:rPr lang="en-US" sz="2000" u="sng" dirty="0">
                <a:solidFill>
                  <a:schemeClr val="tx1"/>
                </a:solidFill>
                <a:effectLst/>
                <a:latin typeface="+mn-lt"/>
                <a:ea typeface="DengXian" panose="020B0503020204020204" pitchFamily="2" charset="-122"/>
                <a:cs typeface="Cordia New" panose="020B0304020202020204" pitchFamily="34" charset="-34"/>
              </a:rPr>
              <a:t>Fig 4 : </a:t>
            </a:r>
            <a:r>
              <a:rPr lang="en-US" sz="2000" u="sng" dirty="0">
                <a:effectLst/>
                <a:latin typeface="+mn-lt"/>
              </a:rPr>
              <a:t>Proportion of defaulters in each age group</a:t>
            </a:r>
            <a:br>
              <a:rPr lang="en-US" sz="2000" dirty="0">
                <a:solidFill>
                  <a:schemeClr val="tx1"/>
                </a:solidFill>
                <a:effectLst/>
                <a:latin typeface="+mn-lt"/>
                <a:ea typeface="DengXian" panose="020B0503020204020204" pitchFamily="2" charset="-122"/>
                <a:cs typeface="Cordia New" panose="020B0304020202020204" pitchFamily="34" charset="-34"/>
              </a:rPr>
            </a:br>
            <a:br>
              <a:rPr lang="en-US" sz="2000" dirty="0">
                <a:solidFill>
                  <a:schemeClr val="tx1"/>
                </a:solidFill>
                <a:effectLst/>
                <a:latin typeface="+mn-lt"/>
                <a:ea typeface="DengXian" panose="020B0503020204020204" pitchFamily="2" charset="-122"/>
                <a:cs typeface="Cordia New" panose="020B0304020202020204" pitchFamily="34" charset="-34"/>
              </a:rPr>
            </a:br>
            <a:br>
              <a:rPr lang="en-US" sz="2000" dirty="0">
                <a:solidFill>
                  <a:schemeClr val="tx1"/>
                </a:solidFill>
                <a:effectLst/>
                <a:latin typeface="+mn-lt"/>
                <a:ea typeface="DengXian" panose="020B0503020204020204" pitchFamily="2" charset="-122"/>
                <a:cs typeface="Cordia New" panose="020B0304020202020204" pitchFamily="34" charset="-34"/>
              </a:rPr>
            </a:br>
            <a:r>
              <a:rPr lang="en-US" sz="2000" dirty="0">
                <a:effectLst/>
                <a:latin typeface="+mn-lt"/>
              </a:rPr>
              <a:t>From the graph, we can see that, in each group more less 20-25% person’s credit card defaults, with a maximum 28% defaulters for age group 60-79. So, we can conclude that, for all the age groups the percentage of defaulters is quite low and roughly we can estimate that out of 100 people, 24 people’s credit card default.</a:t>
            </a:r>
            <a:br>
              <a:rPr lang="en-IN" sz="2000" dirty="0">
                <a:solidFill>
                  <a:schemeClr val="tx1"/>
                </a:solidFill>
                <a:effectLst/>
                <a:latin typeface="+mn-lt"/>
                <a:ea typeface="DengXian" panose="020B0503020204020204" pitchFamily="2" charset="-122"/>
                <a:cs typeface="Cordia New" panose="020B0304020202020204" pitchFamily="34" charset="-34"/>
              </a:rPr>
            </a:br>
            <a:endParaRPr lang="en-IN" sz="2000" dirty="0">
              <a:solidFill>
                <a:schemeClr val="tx1"/>
              </a:solidFill>
              <a:latin typeface="+mn-lt"/>
            </a:endParaRPr>
          </a:p>
        </p:txBody>
      </p:sp>
      <p:pic>
        <p:nvPicPr>
          <p:cNvPr id="5" name="Picture 4">
            <a:extLst>
              <a:ext uri="{FF2B5EF4-FFF2-40B4-BE49-F238E27FC236}">
                <a16:creationId xmlns:a16="http://schemas.microsoft.com/office/drawing/2014/main" id="{3B9ADBA3-23AB-4256-BEF8-2505025752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4377" y="532660"/>
            <a:ext cx="6223246" cy="4021584"/>
          </a:xfrm>
          <a:prstGeom prst="rect">
            <a:avLst/>
          </a:prstGeom>
        </p:spPr>
      </p:pic>
    </p:spTree>
    <p:extLst>
      <p:ext uri="{BB962C8B-B14F-4D97-AF65-F5344CB8AC3E}">
        <p14:creationId xmlns:p14="http://schemas.microsoft.com/office/powerpoint/2010/main" val="1955457489"/>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22AA-3505-47A3-84E8-4FB5F2D82CB6}"/>
              </a:ext>
            </a:extLst>
          </p:cNvPr>
          <p:cNvSpPr>
            <a:spLocks noGrp="1"/>
          </p:cNvSpPr>
          <p:nvPr>
            <p:ph type="title" idx="4294967295"/>
          </p:nvPr>
        </p:nvSpPr>
        <p:spPr>
          <a:xfrm>
            <a:off x="0" y="239697"/>
            <a:ext cx="11816179" cy="6294269"/>
          </a:xfrm>
        </p:spPr>
        <p:txBody>
          <a:bodyPr>
            <a:normAutofit fontScale="90000"/>
          </a:bodyPr>
          <a:lstStyle/>
          <a:p>
            <a:pPr algn="l">
              <a:lnSpc>
                <a:spcPct val="107000"/>
              </a:lnSpc>
              <a:spcAft>
                <a:spcPts val="800"/>
              </a:spcAft>
            </a:pPr>
            <a:br>
              <a:rPr lang="en-IN" sz="1050" dirty="0">
                <a:solidFill>
                  <a:schemeClr val="tx1"/>
                </a:solidFill>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2000" dirty="0">
                <a:solidFill>
                  <a:schemeClr val="tx1"/>
                </a:solidFill>
                <a:effectLst/>
                <a:latin typeface="Avenir LT Std 35 Light"/>
                <a:ea typeface="DengXian" panose="020B0503020204020204" pitchFamily="2" charset="-122"/>
                <a:cs typeface="Cordia New" panose="020B0304020202020204" pitchFamily="34" charset="-34"/>
              </a:rPr>
            </a:br>
            <a:r>
              <a:rPr lang="en-US" sz="2000" dirty="0">
                <a:solidFill>
                  <a:schemeClr val="tx1"/>
                </a:solidFill>
                <a:effectLst/>
                <a:latin typeface="Avenir LT Std 35 Light"/>
                <a:ea typeface="DengXian" panose="020B0503020204020204" pitchFamily="2" charset="-122"/>
                <a:cs typeface="Cordia New" panose="020B0304020202020204" pitchFamily="34" charset="-34"/>
              </a:rPr>
              <a:t>                                                               </a:t>
            </a:r>
            <a:r>
              <a:rPr lang="en-US" sz="2000" u="sng" dirty="0">
                <a:solidFill>
                  <a:schemeClr val="tx1"/>
                </a:solidFill>
                <a:effectLst/>
                <a:latin typeface="+mn-lt"/>
                <a:ea typeface="DengXian" panose="020B0503020204020204" pitchFamily="2" charset="-122"/>
                <a:cs typeface="Cordia New" panose="020B0304020202020204" pitchFamily="34" charset="-34"/>
              </a:rPr>
              <a:t>Fig 7: Proportion of defaulters for males and females</a:t>
            </a:r>
            <a:br>
              <a:rPr lang="en-IN" sz="2000" dirty="0">
                <a:effectLst/>
                <a:latin typeface="+mn-lt"/>
                <a:ea typeface="DengXian" panose="020B0503020204020204" pitchFamily="2" charset="-122"/>
                <a:cs typeface="Cordia New" panose="020B0304020202020204" pitchFamily="34" charset="-34"/>
              </a:rPr>
            </a:br>
            <a:br>
              <a:rPr lang="en-US" sz="2000" dirty="0">
                <a:solidFill>
                  <a:schemeClr val="tx1"/>
                </a:solidFill>
                <a:effectLst/>
                <a:latin typeface="+mn-lt"/>
                <a:ea typeface="DengXian" panose="020B0503020204020204" pitchFamily="2" charset="-122"/>
                <a:cs typeface="Cordia New" panose="020B0304020202020204" pitchFamily="34" charset="-34"/>
              </a:rPr>
            </a:br>
            <a:r>
              <a:rPr lang="en-US" sz="2000" dirty="0">
                <a:solidFill>
                  <a:schemeClr val="tx1"/>
                </a:solidFill>
                <a:effectLst/>
                <a:latin typeface="+mn-lt"/>
                <a:ea typeface="DengXian" panose="020B0503020204020204" pitchFamily="2" charset="-122"/>
                <a:cs typeface="Cordia New" panose="020B0304020202020204" pitchFamily="34" charset="-34"/>
              </a:rPr>
              <a:t>From the above figure we can see that, for male, out of 100 people, 24 are credit card defaulters and for female, out of 100 people, 21 people are credit card defaulters. Proportion of credit card defaulters for males is slightly higher than that of females.</a:t>
            </a:r>
            <a:endParaRPr lang="en-IN" sz="2000" dirty="0">
              <a:solidFill>
                <a:schemeClr val="tx1"/>
              </a:solidFill>
              <a:latin typeface="+mn-lt"/>
            </a:endParaRPr>
          </a:p>
        </p:txBody>
      </p:sp>
      <p:pic>
        <p:nvPicPr>
          <p:cNvPr id="4" name="Picture 3">
            <a:extLst>
              <a:ext uri="{FF2B5EF4-FFF2-40B4-BE49-F238E27FC236}">
                <a16:creationId xmlns:a16="http://schemas.microsoft.com/office/drawing/2014/main" id="{0E7CFD7C-E308-44C5-8C6F-0D37420136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1888" y="510465"/>
            <a:ext cx="6995160" cy="4372253"/>
          </a:xfrm>
          <a:prstGeom prst="rect">
            <a:avLst/>
          </a:prstGeom>
        </p:spPr>
      </p:pic>
    </p:spTree>
    <p:extLst>
      <p:ext uri="{BB962C8B-B14F-4D97-AF65-F5344CB8AC3E}">
        <p14:creationId xmlns:p14="http://schemas.microsoft.com/office/powerpoint/2010/main" val="2652423808"/>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F584F-6827-4096-ADB4-477869492C45}"/>
              </a:ext>
            </a:extLst>
          </p:cNvPr>
          <p:cNvSpPr>
            <a:spLocks noGrp="1"/>
          </p:cNvSpPr>
          <p:nvPr>
            <p:ph idx="4294967295"/>
          </p:nvPr>
        </p:nvSpPr>
        <p:spPr>
          <a:xfrm>
            <a:off x="186432" y="257453"/>
            <a:ext cx="12005568" cy="7022236"/>
          </a:xfrm>
        </p:spPr>
        <p:txBody>
          <a:bodyPr>
            <a:normAutofit/>
          </a:bodyPr>
          <a:lstStyle/>
          <a:p>
            <a:pPr marL="36900" indent="0">
              <a:buNone/>
            </a:pPr>
            <a:r>
              <a:rPr lang="en-IN" b="1" u="sng" dirty="0">
                <a:solidFill>
                  <a:schemeClr val="tx1"/>
                </a:solidFill>
              </a:rPr>
              <a:t>Education Wise Analysis</a:t>
            </a:r>
          </a:p>
          <a:p>
            <a:pPr marL="36900" indent="0">
              <a:buNone/>
            </a:pPr>
            <a:r>
              <a:rPr lang="en-US" sz="1800" dirty="0">
                <a:solidFill>
                  <a:srgbClr val="202124"/>
                </a:solidFill>
                <a:effectLst/>
                <a:latin typeface="Avenir LT Std 35 Light"/>
                <a:ea typeface="DengXian" panose="020B0503020204020204" pitchFamily="2" charset="-122"/>
                <a:cs typeface="Arial" panose="020B0604020202020204" pitchFamily="34" charset="0"/>
              </a:rPr>
              <a:t> </a:t>
            </a:r>
            <a:r>
              <a:rPr lang="en-US" sz="1900" dirty="0">
                <a:solidFill>
                  <a:schemeClr val="tx1"/>
                </a:solidFill>
                <a:effectLst/>
                <a:ea typeface="DengXian" panose="020B0503020204020204" pitchFamily="2" charset="-122"/>
                <a:cs typeface="Arial" panose="020B0604020202020204" pitchFamily="34" charset="0"/>
              </a:rPr>
              <a:t>Now, we shall explore the data according to various levels of ‘Education’. </a:t>
            </a:r>
            <a:r>
              <a:rPr lang="en-US" sz="1900" dirty="0">
                <a:solidFill>
                  <a:schemeClr val="tx1"/>
                </a:solidFill>
                <a:effectLst/>
                <a:ea typeface="DengXian" panose="020B0503020204020204" pitchFamily="2" charset="-122"/>
                <a:cs typeface="Cordia New" panose="020B0304020202020204" pitchFamily="34" charset="-34"/>
              </a:rPr>
              <a:t>‘Education’ is a categorical variable in this dataset, which consists of 5 categories namely, ‘Grad School’, ‘University’, ‘High School’, ‘Others’ and ‘Unknown’. </a:t>
            </a:r>
            <a:r>
              <a:rPr lang="en-US" sz="1900" dirty="0">
                <a:solidFill>
                  <a:schemeClr val="tx1"/>
                </a:solidFill>
                <a:effectLst/>
                <a:ea typeface="DengXian" panose="020B0503020204020204" pitchFamily="2" charset="-122"/>
                <a:cs typeface="Arial" panose="020B0604020202020204" pitchFamily="34" charset="0"/>
              </a:rPr>
              <a:t>First, we will see, how the number of defaulters and non-defaulters vary across different levels of education.</a:t>
            </a: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u="sng" dirty="0">
              <a:solidFill>
                <a:schemeClr val="tx1"/>
              </a:solidFill>
              <a:effectLst/>
              <a:ea typeface="DengXian" panose="020B0503020204020204" pitchFamily="2" charset="-122"/>
              <a:cs typeface="Arial" panose="020B0604020202020204" pitchFamily="34" charset="0"/>
            </a:endParaRPr>
          </a:p>
          <a:p>
            <a:pPr marL="36900" indent="0">
              <a:buNone/>
            </a:pPr>
            <a:r>
              <a:rPr lang="en-US" sz="1800" dirty="0">
                <a:solidFill>
                  <a:schemeClr val="tx1"/>
                </a:solidFill>
                <a:effectLst/>
                <a:ea typeface="DengXian" panose="020B0503020204020204" pitchFamily="2" charset="-122"/>
                <a:cs typeface="Arial" panose="020B0604020202020204" pitchFamily="34" charset="0"/>
              </a:rPr>
              <a:t>                                        </a:t>
            </a:r>
          </a:p>
          <a:p>
            <a:pPr marL="36900" indent="0">
              <a:buNone/>
            </a:pPr>
            <a:r>
              <a:rPr lang="en-US" sz="1900" dirty="0">
                <a:solidFill>
                  <a:schemeClr val="tx1"/>
                </a:solidFill>
                <a:effectLst/>
                <a:ea typeface="DengXian" panose="020B0503020204020204" pitchFamily="2" charset="-122"/>
                <a:cs typeface="Cordia New" panose="020B0304020202020204" pitchFamily="34" charset="-34"/>
              </a:rPr>
              <a:t>                         </a:t>
            </a:r>
            <a:r>
              <a:rPr lang="en-US" sz="1900" u="sng" dirty="0">
                <a:solidFill>
                  <a:schemeClr val="tx1"/>
                </a:solidFill>
                <a:effectLst/>
                <a:ea typeface="DengXian" panose="020B0503020204020204" pitchFamily="2" charset="-122"/>
                <a:cs typeface="Cordia New" panose="020B0304020202020204" pitchFamily="34" charset="-34"/>
              </a:rPr>
              <a:t>Fig 8: Number of Defaulters and Non-Defaulters for different levels of Education</a:t>
            </a:r>
          </a:p>
          <a:p>
            <a:pPr marL="36900" indent="0">
              <a:lnSpc>
                <a:spcPct val="107000"/>
              </a:lnSpc>
              <a:spcAft>
                <a:spcPts val="800"/>
              </a:spcAft>
              <a:buNone/>
            </a:pPr>
            <a:r>
              <a:rPr lang="en-US" sz="1900" dirty="0">
                <a:solidFill>
                  <a:schemeClr val="tx1"/>
                </a:solidFill>
                <a:effectLst/>
                <a:ea typeface="DengXian" panose="020B0503020204020204" pitchFamily="2" charset="-122"/>
                <a:cs typeface="Cordia New" panose="020B0304020202020204" pitchFamily="34" charset="-34"/>
              </a:rPr>
              <a:t>From the above graph, we can see that most of the people who are credit card defaulters, belong to the education level either ‘Grad School’ or ‘University’. Out of these two categories, the number of people who are credit card defaulters and belong to ‘Grad School’ is greater than the number of people who are credit card defaulters and belong to ‘University’. The number of people who are credit card defaulters and belong to education level ‘Others’ can be considered as negligible.</a:t>
            </a:r>
            <a:endParaRPr lang="en-IN" sz="1900" dirty="0">
              <a:solidFill>
                <a:schemeClr val="tx1"/>
              </a:solidFill>
              <a:effectLst/>
              <a:ea typeface="DengXian" panose="020B0503020204020204" pitchFamily="2" charset="-122"/>
              <a:cs typeface="Cordia New" panose="020B0304020202020204" pitchFamily="34" charset="-34"/>
            </a:endParaRPr>
          </a:p>
          <a:p>
            <a:pPr marL="36900" indent="0">
              <a:lnSpc>
                <a:spcPct val="107000"/>
              </a:lnSpc>
              <a:spcAft>
                <a:spcPts val="800"/>
              </a:spcAft>
              <a:buNone/>
            </a:pPr>
            <a:endParaRPr lang="en-US" sz="1900" dirty="0">
              <a:solidFill>
                <a:schemeClr val="tx1"/>
              </a:solidFill>
              <a:effectLst/>
              <a:ea typeface="DengXian" panose="020B0503020204020204" pitchFamily="2" charset="-122"/>
              <a:cs typeface="Cordia New" panose="020B0304020202020204" pitchFamily="34" charset="-34"/>
            </a:endParaRPr>
          </a:p>
          <a:p>
            <a:pPr marL="36900" indent="0" algn="just">
              <a:lnSpc>
                <a:spcPct val="107000"/>
              </a:lnSpc>
              <a:spcAft>
                <a:spcPts val="800"/>
              </a:spcAft>
              <a:buNone/>
            </a:pPr>
            <a:endParaRPr lang="en-IN" dirty="0">
              <a:solidFill>
                <a:schemeClr val="tx1"/>
              </a:solidFill>
            </a:endParaRPr>
          </a:p>
        </p:txBody>
      </p:sp>
      <p:pic>
        <p:nvPicPr>
          <p:cNvPr id="6" name="Picture 5">
            <a:extLst>
              <a:ext uri="{FF2B5EF4-FFF2-40B4-BE49-F238E27FC236}">
                <a16:creationId xmlns:a16="http://schemas.microsoft.com/office/drawing/2014/main" id="{2443E341-63D5-46D5-82F3-FA3A21CD1F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1373" y="1828799"/>
            <a:ext cx="5122415" cy="3071675"/>
          </a:xfrm>
          <a:prstGeom prst="rect">
            <a:avLst/>
          </a:prstGeom>
        </p:spPr>
      </p:pic>
    </p:spTree>
    <p:extLst>
      <p:ext uri="{BB962C8B-B14F-4D97-AF65-F5344CB8AC3E}">
        <p14:creationId xmlns:p14="http://schemas.microsoft.com/office/powerpoint/2010/main" val="4282662538"/>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F584F-6827-4096-ADB4-477869492C45}"/>
              </a:ext>
            </a:extLst>
          </p:cNvPr>
          <p:cNvSpPr>
            <a:spLocks noGrp="1"/>
          </p:cNvSpPr>
          <p:nvPr>
            <p:ph idx="4294967295"/>
          </p:nvPr>
        </p:nvSpPr>
        <p:spPr>
          <a:xfrm>
            <a:off x="337350" y="257453"/>
            <a:ext cx="11854649" cy="6454498"/>
          </a:xfrm>
        </p:spPr>
        <p:txBody>
          <a:bodyPr>
            <a:normAutofit/>
          </a:bodyPr>
          <a:lstStyle/>
          <a:p>
            <a:pPr marL="36900" indent="0">
              <a:buNone/>
            </a:pPr>
            <a:r>
              <a:rPr lang="en-US" sz="1800" dirty="0">
                <a:solidFill>
                  <a:schemeClr val="tx1"/>
                </a:solidFill>
                <a:effectLst/>
                <a:latin typeface="Avenir LT Std 35 Light"/>
                <a:ea typeface="DengXian" panose="020B0503020204020204" pitchFamily="2" charset="-122"/>
                <a:cs typeface="Cordia New" panose="020B0304020202020204" pitchFamily="34" charset="-34"/>
              </a:rPr>
              <a:t>Now, we shall explore the percentage of defaulters across different education levels, i.e., we will see each education level contains how much percentage of total defaulters.</a:t>
            </a: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r>
              <a:rPr lang="en-US" sz="1800" dirty="0">
                <a:solidFill>
                  <a:schemeClr val="tx1"/>
                </a:solidFill>
                <a:effectLst/>
                <a:ea typeface="DengXian" panose="020B0503020204020204" pitchFamily="2" charset="-122"/>
                <a:cs typeface="Arial" panose="020B0604020202020204" pitchFamily="34" charset="0"/>
              </a:rPr>
              <a:t>                                                 </a:t>
            </a:r>
            <a:endParaRPr lang="en-IN" sz="1800" dirty="0">
              <a:solidFill>
                <a:schemeClr val="tx1"/>
              </a:solidFill>
              <a:effectLst/>
              <a:ea typeface="DengXian" panose="020B0503020204020204" pitchFamily="2" charset="-122"/>
              <a:cs typeface="Cordia New" panose="020B0304020202020204" pitchFamily="34" charset="-34"/>
            </a:endParaRPr>
          </a:p>
          <a:p>
            <a:pPr marL="36900" indent="0" algn="ctr">
              <a:lnSpc>
                <a:spcPct val="107000"/>
              </a:lnSpc>
              <a:spcAft>
                <a:spcPts val="800"/>
              </a:spcAft>
              <a:buNone/>
            </a:pPr>
            <a:endParaRPr lang="en-US" sz="1800" u="sng" dirty="0">
              <a:solidFill>
                <a:schemeClr val="tx1"/>
              </a:solidFill>
              <a:effectLst/>
              <a:ea typeface="DengXian" panose="020B0503020204020204" pitchFamily="2" charset="-122"/>
              <a:cs typeface="Cordia New" panose="020B0304020202020204" pitchFamily="34" charset="-34"/>
            </a:endParaRPr>
          </a:p>
          <a:p>
            <a:pPr marL="36900" indent="0" algn="ctr">
              <a:lnSpc>
                <a:spcPct val="107000"/>
              </a:lnSpc>
              <a:spcAft>
                <a:spcPts val="800"/>
              </a:spcAft>
              <a:buNone/>
            </a:pPr>
            <a:endParaRPr lang="en-US" sz="1800" u="sng" dirty="0">
              <a:solidFill>
                <a:schemeClr val="tx1"/>
              </a:solidFill>
              <a:effectLst/>
              <a:ea typeface="DengXian" panose="020B0503020204020204" pitchFamily="2" charset="-122"/>
              <a:cs typeface="Cordia New" panose="020B0304020202020204" pitchFamily="34" charset="-34"/>
            </a:endParaRPr>
          </a:p>
          <a:p>
            <a:pPr marL="36900" indent="0" algn="ctr">
              <a:lnSpc>
                <a:spcPct val="107000"/>
              </a:lnSpc>
              <a:spcAft>
                <a:spcPts val="800"/>
              </a:spcAft>
              <a:buNone/>
            </a:pPr>
            <a:r>
              <a:rPr lang="en-US" sz="1800" u="sng" dirty="0">
                <a:solidFill>
                  <a:schemeClr val="tx1"/>
                </a:solidFill>
                <a:effectLst/>
                <a:ea typeface="DengXian" panose="020B0503020204020204" pitchFamily="2" charset="-122"/>
                <a:cs typeface="Cordia New" panose="020B0304020202020204" pitchFamily="34" charset="-34"/>
              </a:rPr>
              <a:t>Fig 9: Percentage of Defaulters among total number of defaulters for different levels of Education</a:t>
            </a:r>
            <a:endParaRPr lang="en-IN" sz="1800" dirty="0">
              <a:solidFill>
                <a:schemeClr val="tx1"/>
              </a:solidFill>
              <a:effectLst/>
              <a:ea typeface="DengXian" panose="020B0503020204020204" pitchFamily="2" charset="-122"/>
              <a:cs typeface="Cordia New" panose="020B0304020202020204" pitchFamily="34" charset="-34"/>
            </a:endParaRPr>
          </a:p>
          <a:p>
            <a:pPr marL="36900" indent="0">
              <a:lnSpc>
                <a:spcPct val="107000"/>
              </a:lnSpc>
              <a:spcAft>
                <a:spcPts val="800"/>
              </a:spcAft>
              <a:buNone/>
            </a:pPr>
            <a:endParaRPr lang="en-US" sz="1800" dirty="0">
              <a:solidFill>
                <a:schemeClr val="tx1"/>
              </a:solidFill>
              <a:effectLst/>
              <a:ea typeface="DengXian" panose="020B0503020204020204" pitchFamily="2" charset="-122"/>
              <a:cs typeface="Cordia New" panose="020B0304020202020204" pitchFamily="34" charset="-34"/>
            </a:endParaRPr>
          </a:p>
          <a:p>
            <a:pPr marL="36900" indent="0">
              <a:lnSpc>
                <a:spcPct val="107000"/>
              </a:lnSpc>
              <a:spcAft>
                <a:spcPts val="800"/>
              </a:spcAft>
              <a:buNone/>
            </a:pPr>
            <a:r>
              <a:rPr lang="en-US" sz="1800" dirty="0">
                <a:solidFill>
                  <a:schemeClr val="tx1"/>
                </a:solidFill>
                <a:effectLst/>
                <a:ea typeface="DengXian" panose="020B0503020204020204" pitchFamily="2" charset="-122"/>
                <a:cs typeface="Cordia New" panose="020B0304020202020204" pitchFamily="34" charset="-34"/>
              </a:rPr>
              <a:t>From the above figure, we can see that, 50.18% of the defaulters belong to the education level ‘University’ which is the highest and 30.68% of the defaulters belong to the education level ‘Grad    School’ which is the second highest. Percentage of defaulters belonging to education level ‘ Others’ and ‘Unknown’ can be considered as negligible.</a:t>
            </a:r>
            <a:endParaRPr lang="en-IN" dirty="0">
              <a:solidFill>
                <a:schemeClr val="tx1"/>
              </a:solidFill>
            </a:endParaRPr>
          </a:p>
        </p:txBody>
      </p:sp>
      <p:pic>
        <p:nvPicPr>
          <p:cNvPr id="5" name="Picture 4">
            <a:extLst>
              <a:ext uri="{FF2B5EF4-FFF2-40B4-BE49-F238E27FC236}">
                <a16:creationId xmlns:a16="http://schemas.microsoft.com/office/drawing/2014/main" id="{C4E19A2A-B129-48D4-9A64-1CDFC8532B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1270" y="1162973"/>
            <a:ext cx="5211192" cy="3551068"/>
          </a:xfrm>
          <a:prstGeom prst="rect">
            <a:avLst/>
          </a:prstGeom>
        </p:spPr>
      </p:pic>
    </p:spTree>
    <p:extLst>
      <p:ext uri="{BB962C8B-B14F-4D97-AF65-F5344CB8AC3E}">
        <p14:creationId xmlns:p14="http://schemas.microsoft.com/office/powerpoint/2010/main" val="864822802"/>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F584F-6827-4096-ADB4-477869492C45}"/>
              </a:ext>
            </a:extLst>
          </p:cNvPr>
          <p:cNvSpPr>
            <a:spLocks noGrp="1"/>
          </p:cNvSpPr>
          <p:nvPr>
            <p:ph idx="4294967295"/>
          </p:nvPr>
        </p:nvSpPr>
        <p:spPr>
          <a:xfrm>
            <a:off x="248575" y="257453"/>
            <a:ext cx="11549848" cy="6454498"/>
          </a:xfrm>
        </p:spPr>
        <p:txBody>
          <a:bodyPr>
            <a:normAutofit/>
          </a:bodyPr>
          <a:lstStyle/>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r>
              <a:rPr lang="en-US" sz="1800" dirty="0">
                <a:solidFill>
                  <a:schemeClr val="tx1"/>
                </a:solidFill>
                <a:effectLst/>
                <a:ea typeface="DengXian" panose="020B0503020204020204" pitchFamily="2" charset="-122"/>
                <a:cs typeface="Arial" panose="020B0604020202020204" pitchFamily="34" charset="0"/>
              </a:rPr>
              <a:t>                                                 </a:t>
            </a:r>
            <a:endParaRPr lang="en-IN" sz="1800" dirty="0">
              <a:solidFill>
                <a:schemeClr val="tx1"/>
              </a:solidFill>
              <a:effectLst/>
              <a:ea typeface="DengXian" panose="020B0503020204020204" pitchFamily="2" charset="-122"/>
              <a:cs typeface="Cordia New" panose="020B0304020202020204" pitchFamily="34" charset="-34"/>
            </a:endParaRPr>
          </a:p>
          <a:p>
            <a:pPr marL="36900" indent="0" algn="ctr">
              <a:lnSpc>
                <a:spcPct val="107000"/>
              </a:lnSpc>
              <a:spcAft>
                <a:spcPts val="800"/>
              </a:spcAft>
              <a:buNone/>
            </a:pPr>
            <a:endParaRPr lang="en-US" sz="1800" u="sng" dirty="0">
              <a:solidFill>
                <a:schemeClr val="tx1"/>
              </a:solidFill>
              <a:effectLst/>
              <a:ea typeface="DengXian" panose="020B0503020204020204" pitchFamily="2" charset="-122"/>
              <a:cs typeface="Cordia New" panose="020B0304020202020204" pitchFamily="34" charset="-34"/>
            </a:endParaRPr>
          </a:p>
          <a:p>
            <a:pPr marL="36900" indent="0" algn="ctr">
              <a:lnSpc>
                <a:spcPct val="107000"/>
              </a:lnSpc>
              <a:spcAft>
                <a:spcPts val="800"/>
              </a:spcAft>
              <a:buNone/>
            </a:pPr>
            <a:endParaRPr lang="en-US" sz="1800" u="sng" dirty="0">
              <a:solidFill>
                <a:schemeClr val="tx1"/>
              </a:solidFill>
              <a:effectLst/>
              <a:ea typeface="DengXian" panose="020B0503020204020204" pitchFamily="2" charset="-122"/>
              <a:cs typeface="Cordia New" panose="020B0304020202020204" pitchFamily="34" charset="-34"/>
            </a:endParaRPr>
          </a:p>
          <a:p>
            <a:pPr marL="36900" indent="0" algn="ctr">
              <a:lnSpc>
                <a:spcPct val="107000"/>
              </a:lnSpc>
              <a:spcAft>
                <a:spcPts val="800"/>
              </a:spcAft>
              <a:buNone/>
            </a:pPr>
            <a:endParaRPr lang="en-US" sz="1800" u="sng" dirty="0">
              <a:solidFill>
                <a:schemeClr val="tx1"/>
              </a:solidFill>
              <a:effectLst/>
              <a:ea typeface="DengXian" panose="020B0503020204020204" pitchFamily="2" charset="-122"/>
              <a:cs typeface="Cordia New" panose="020B0304020202020204" pitchFamily="34" charset="-34"/>
            </a:endParaRPr>
          </a:p>
          <a:p>
            <a:pPr marL="36900" indent="0" algn="ctr">
              <a:lnSpc>
                <a:spcPct val="107000"/>
              </a:lnSpc>
              <a:spcAft>
                <a:spcPts val="800"/>
              </a:spcAft>
              <a:buNone/>
            </a:pPr>
            <a:endParaRPr lang="en-US" sz="1800" u="sng" dirty="0">
              <a:solidFill>
                <a:schemeClr val="tx1"/>
              </a:solidFill>
              <a:effectLst/>
              <a:ea typeface="DengXian" panose="020B0503020204020204" pitchFamily="2" charset="-122"/>
              <a:cs typeface="Cordia New" panose="020B0304020202020204" pitchFamily="34" charset="-34"/>
            </a:endParaRPr>
          </a:p>
          <a:p>
            <a:pPr marL="36900" indent="0" algn="ctr">
              <a:lnSpc>
                <a:spcPct val="107000"/>
              </a:lnSpc>
              <a:spcAft>
                <a:spcPts val="800"/>
              </a:spcAft>
              <a:buNone/>
            </a:pPr>
            <a:r>
              <a:rPr lang="en-US" sz="1800" u="sng" dirty="0">
                <a:solidFill>
                  <a:schemeClr val="tx1"/>
                </a:solidFill>
                <a:effectLst/>
                <a:ea typeface="DengXian" panose="020B0503020204020204" pitchFamily="2" charset="-122"/>
                <a:cs typeface="Cordia New" panose="020B0304020202020204" pitchFamily="34" charset="-34"/>
              </a:rPr>
              <a:t>Fig 10: Proportion of defaulters for different levels of education</a:t>
            </a:r>
            <a:endParaRPr lang="en-IN" sz="1800" dirty="0">
              <a:solidFill>
                <a:schemeClr val="tx1"/>
              </a:solidFill>
              <a:effectLst/>
              <a:ea typeface="DengXian" panose="020B0503020204020204" pitchFamily="2" charset="-122"/>
              <a:cs typeface="Cordia New" panose="020B0304020202020204" pitchFamily="34" charset="-34"/>
            </a:endParaRPr>
          </a:p>
          <a:p>
            <a:pPr marL="36900" indent="0">
              <a:lnSpc>
                <a:spcPct val="107000"/>
              </a:lnSpc>
              <a:spcAft>
                <a:spcPts val="800"/>
              </a:spcAft>
              <a:buNone/>
            </a:pPr>
            <a:r>
              <a:rPr lang="en-US" sz="1800" dirty="0">
                <a:solidFill>
                  <a:schemeClr val="tx1"/>
                </a:solidFill>
                <a:effectLst/>
                <a:ea typeface="DengXian" panose="020B0503020204020204" pitchFamily="2" charset="-122"/>
                <a:cs typeface="Cordia New" panose="020B0304020202020204" pitchFamily="34" charset="-34"/>
              </a:rPr>
              <a:t>From the above plot, we can see that, out of 100 people belonging to ‘Grad School’, 19 people are defaulters, out of 100 people belonging to ‘University’, 24 people are defaulters, out of 100 people belonging to ‘High School’, 25 people are defaulters. We can see that, for the education group ‘Others’ and ‘Unknown’, number of defaulters out of 100 people is very less, 6 and 8 respectively.</a:t>
            </a:r>
            <a:endParaRPr lang="en-IN" dirty="0">
              <a:solidFill>
                <a:schemeClr val="tx1"/>
              </a:solidFill>
            </a:endParaRPr>
          </a:p>
        </p:txBody>
      </p:sp>
      <p:pic>
        <p:nvPicPr>
          <p:cNvPr id="4" name="Picture 3">
            <a:extLst>
              <a:ext uri="{FF2B5EF4-FFF2-40B4-BE49-F238E27FC236}">
                <a16:creationId xmlns:a16="http://schemas.microsoft.com/office/drawing/2014/main" id="{CB7A23E0-F13D-4510-9701-51BEE8D8E6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7719" y="257453"/>
            <a:ext cx="7029450" cy="4686300"/>
          </a:xfrm>
          <a:prstGeom prst="rect">
            <a:avLst/>
          </a:prstGeom>
        </p:spPr>
      </p:pic>
    </p:spTree>
    <p:extLst>
      <p:ext uri="{BB962C8B-B14F-4D97-AF65-F5344CB8AC3E}">
        <p14:creationId xmlns:p14="http://schemas.microsoft.com/office/powerpoint/2010/main" val="392630820"/>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F584F-6827-4096-ADB4-477869492C45}"/>
              </a:ext>
            </a:extLst>
          </p:cNvPr>
          <p:cNvSpPr>
            <a:spLocks noGrp="1"/>
          </p:cNvSpPr>
          <p:nvPr>
            <p:ph idx="4294967295"/>
          </p:nvPr>
        </p:nvSpPr>
        <p:spPr>
          <a:xfrm>
            <a:off x="381740" y="150921"/>
            <a:ext cx="11461072" cy="6560598"/>
          </a:xfrm>
        </p:spPr>
        <p:txBody>
          <a:bodyPr>
            <a:noAutofit/>
          </a:bodyPr>
          <a:lstStyle/>
          <a:p>
            <a:pPr marL="36900" indent="0">
              <a:buNone/>
            </a:pPr>
            <a:r>
              <a:rPr lang="en-US" sz="1800" b="1" u="sng" dirty="0">
                <a:solidFill>
                  <a:schemeClr val="tx1"/>
                </a:solidFill>
                <a:effectLst/>
                <a:ea typeface="DengXian" panose="020B0503020204020204" pitchFamily="2" charset="-122"/>
                <a:cs typeface="Arial" panose="020B0604020202020204" pitchFamily="34" charset="0"/>
              </a:rPr>
              <a:t>Marital Status Wise Analysis</a:t>
            </a:r>
          </a:p>
          <a:p>
            <a:pPr marL="36900" indent="0">
              <a:buNone/>
            </a:pPr>
            <a:r>
              <a:rPr lang="en-US" sz="1800" dirty="0">
                <a:solidFill>
                  <a:schemeClr val="tx1"/>
                </a:solidFill>
                <a:effectLst/>
                <a:ea typeface="DengXian" panose="020B0503020204020204" pitchFamily="2" charset="-122"/>
                <a:cs typeface="Arial" panose="020B0604020202020204" pitchFamily="34" charset="0"/>
              </a:rPr>
              <a:t>Now, we shall explore the data according to various levels of ‘Marriage’. ‘Marriage’ is a categorical variable, reflecting marital status of a person- married, single, divorce and others. Firstly, we will see, what is the number of defaulters and non-defaulters for different marital status</a:t>
            </a:r>
            <a:endParaRPr lang="en-IN" sz="1800" dirty="0">
              <a:solidFill>
                <a:schemeClr val="tx1"/>
              </a:solidFill>
              <a:effectLst/>
              <a:ea typeface="DengXian" panose="020B0503020204020204" pitchFamily="2" charset="-122"/>
              <a:cs typeface="Cordia New" panose="020B0304020202020204" pitchFamily="34" charset="-34"/>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r>
              <a:rPr lang="en-US" sz="1800" dirty="0">
                <a:solidFill>
                  <a:schemeClr val="tx1"/>
                </a:solidFill>
                <a:effectLst/>
                <a:ea typeface="DengXian" panose="020B0503020204020204" pitchFamily="2" charset="-122"/>
                <a:cs typeface="Arial" panose="020B0604020202020204" pitchFamily="34" charset="0"/>
              </a:rPr>
              <a:t>                                                 </a:t>
            </a:r>
            <a:endParaRPr lang="en-IN" sz="1800" dirty="0">
              <a:solidFill>
                <a:schemeClr val="tx1"/>
              </a:solidFill>
              <a:effectLst/>
              <a:ea typeface="DengXian" panose="020B0503020204020204" pitchFamily="2" charset="-122"/>
              <a:cs typeface="Cordia New" panose="020B0304020202020204" pitchFamily="34" charset="-34"/>
            </a:endParaRPr>
          </a:p>
          <a:p>
            <a:pPr marL="36900" indent="0" algn="ctr">
              <a:lnSpc>
                <a:spcPct val="107000"/>
              </a:lnSpc>
              <a:spcAft>
                <a:spcPts val="800"/>
              </a:spcAft>
              <a:buNone/>
            </a:pPr>
            <a:endParaRPr lang="en-US" sz="1800" u="sng" dirty="0">
              <a:solidFill>
                <a:schemeClr val="tx1"/>
              </a:solidFill>
              <a:effectLst/>
              <a:ea typeface="DengXian" panose="020B0503020204020204" pitchFamily="2" charset="-122"/>
              <a:cs typeface="Cordia New" panose="020B0304020202020204" pitchFamily="34" charset="-34"/>
            </a:endParaRPr>
          </a:p>
          <a:p>
            <a:pPr marL="36900" indent="0" algn="ctr">
              <a:lnSpc>
                <a:spcPct val="107000"/>
              </a:lnSpc>
              <a:spcAft>
                <a:spcPts val="800"/>
              </a:spcAft>
              <a:buNone/>
            </a:pPr>
            <a:r>
              <a:rPr lang="en-US" sz="1600" u="sng" dirty="0">
                <a:solidFill>
                  <a:schemeClr val="tx1"/>
                </a:solidFill>
                <a:effectLst/>
                <a:ea typeface="DengXian" panose="020B0503020204020204" pitchFamily="2" charset="-122"/>
                <a:cs typeface="Cordia New" panose="020B0304020202020204" pitchFamily="34" charset="-34"/>
              </a:rPr>
              <a:t>Fig 11: Number of Defaulters and Non-Defaulters for different marital levels</a:t>
            </a:r>
            <a:endParaRPr lang="en-IN" sz="1600" dirty="0">
              <a:solidFill>
                <a:schemeClr val="tx1"/>
              </a:solidFill>
              <a:effectLst/>
              <a:ea typeface="DengXian" panose="020B0503020204020204" pitchFamily="2" charset="-122"/>
              <a:cs typeface="Cordia New" panose="020B0304020202020204" pitchFamily="34" charset="-34"/>
            </a:endParaRPr>
          </a:p>
          <a:p>
            <a:pPr marL="36900" indent="0">
              <a:lnSpc>
                <a:spcPct val="107000"/>
              </a:lnSpc>
              <a:spcAft>
                <a:spcPts val="800"/>
              </a:spcAft>
              <a:buNone/>
            </a:pPr>
            <a:r>
              <a:rPr lang="en-US" sz="1800" dirty="0">
                <a:solidFill>
                  <a:schemeClr val="tx1"/>
                </a:solidFill>
                <a:effectLst/>
                <a:ea typeface="DengXian" panose="020B0503020204020204" pitchFamily="2" charset="-122"/>
                <a:cs typeface="Cordia New" panose="020B0304020202020204" pitchFamily="34" charset="-34"/>
              </a:rPr>
              <a:t>From the above graph, we can see that most of the people who are credit card defaulters, has the marital status either ‘Married’ or ‘Single’. Out of these two categories, the number of people who are credit card defaulters and are single is greater than the number of people who are credit card defaulters and are married. The number of people who are credit card defaulters and has the marital status ‘Unknown’ or ‘Divorce’ can be considered as negligible.</a:t>
            </a:r>
            <a:endParaRPr lang="en-IN" sz="1800" dirty="0">
              <a:solidFill>
                <a:schemeClr val="tx1"/>
              </a:solidFill>
            </a:endParaRPr>
          </a:p>
        </p:txBody>
      </p:sp>
      <p:pic>
        <p:nvPicPr>
          <p:cNvPr id="4" name="Picture 3">
            <a:extLst>
              <a:ext uri="{FF2B5EF4-FFF2-40B4-BE49-F238E27FC236}">
                <a16:creationId xmlns:a16="http://schemas.microsoft.com/office/drawing/2014/main" id="{76E43EF9-0B03-4F15-800C-9ECB1C15C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4838" y="1493667"/>
            <a:ext cx="5814875" cy="3746377"/>
          </a:xfrm>
          <a:prstGeom prst="rect">
            <a:avLst/>
          </a:prstGeom>
        </p:spPr>
      </p:pic>
    </p:spTree>
    <p:extLst>
      <p:ext uri="{BB962C8B-B14F-4D97-AF65-F5344CB8AC3E}">
        <p14:creationId xmlns:p14="http://schemas.microsoft.com/office/powerpoint/2010/main" val="953702681"/>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F584F-6827-4096-ADB4-477869492C45}"/>
              </a:ext>
            </a:extLst>
          </p:cNvPr>
          <p:cNvSpPr>
            <a:spLocks noGrp="1"/>
          </p:cNvSpPr>
          <p:nvPr>
            <p:ph idx="4294967295"/>
          </p:nvPr>
        </p:nvSpPr>
        <p:spPr>
          <a:xfrm>
            <a:off x="426128" y="257453"/>
            <a:ext cx="11514338" cy="6454498"/>
          </a:xfrm>
        </p:spPr>
        <p:txBody>
          <a:bodyPr>
            <a:normAutofit/>
          </a:bodyPr>
          <a:lstStyle/>
          <a:p>
            <a:pPr marL="36900" indent="0">
              <a:buNone/>
            </a:pPr>
            <a:r>
              <a:rPr lang="en-US" sz="1800" dirty="0">
                <a:solidFill>
                  <a:schemeClr val="tx1"/>
                </a:solidFill>
                <a:effectLst/>
                <a:latin typeface="Avenir LT Std 35 Light"/>
                <a:ea typeface="DengXian" panose="020B0503020204020204" pitchFamily="2" charset="-122"/>
                <a:cs typeface="Cordia New" panose="020B0304020202020204" pitchFamily="34" charset="-34"/>
              </a:rPr>
              <a:t> </a:t>
            </a:r>
            <a:r>
              <a:rPr lang="en-US" sz="1800" dirty="0">
                <a:solidFill>
                  <a:schemeClr val="tx1"/>
                </a:solidFill>
                <a:effectLst/>
                <a:ea typeface="DengXian" panose="020B0503020204020204" pitchFamily="2" charset="-122"/>
                <a:cs typeface="Cordia New" panose="020B0304020202020204" pitchFamily="34" charset="-34"/>
              </a:rPr>
              <a:t>Now, we shall explore the percentage of defaulters across different marital status, i.e., we will see each marital status contains how much percentage of total defaulters.</a:t>
            </a: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r>
              <a:rPr lang="en-US" sz="1800" dirty="0">
                <a:solidFill>
                  <a:schemeClr val="tx1"/>
                </a:solidFill>
                <a:effectLst/>
                <a:ea typeface="DengXian" panose="020B0503020204020204" pitchFamily="2" charset="-122"/>
                <a:cs typeface="Arial" panose="020B0604020202020204" pitchFamily="34" charset="0"/>
              </a:rPr>
              <a:t>                                                 </a:t>
            </a:r>
            <a:endParaRPr lang="en-IN" sz="1800" dirty="0">
              <a:solidFill>
                <a:schemeClr val="tx1"/>
              </a:solidFill>
              <a:effectLst/>
              <a:ea typeface="DengXian" panose="020B0503020204020204" pitchFamily="2" charset="-122"/>
              <a:cs typeface="Cordia New" panose="020B0304020202020204" pitchFamily="34" charset="-34"/>
            </a:endParaRPr>
          </a:p>
          <a:p>
            <a:pPr marL="36900" indent="0">
              <a:lnSpc>
                <a:spcPct val="107000"/>
              </a:lnSpc>
              <a:spcAft>
                <a:spcPts val="800"/>
              </a:spcAft>
              <a:buNone/>
            </a:pPr>
            <a:endParaRPr lang="en-US" sz="1800" u="sng" dirty="0">
              <a:solidFill>
                <a:schemeClr val="tx1"/>
              </a:solidFill>
              <a:effectLst/>
              <a:ea typeface="DengXian" panose="020B0503020204020204" pitchFamily="2" charset="-122"/>
              <a:cs typeface="Cordia New" panose="020B0304020202020204" pitchFamily="34" charset="-34"/>
            </a:endParaRPr>
          </a:p>
          <a:p>
            <a:pPr marL="36900" indent="0">
              <a:lnSpc>
                <a:spcPct val="107000"/>
              </a:lnSpc>
              <a:spcAft>
                <a:spcPts val="800"/>
              </a:spcAft>
              <a:buNone/>
            </a:pPr>
            <a:endParaRPr lang="en-US" sz="1800" u="sng" dirty="0">
              <a:solidFill>
                <a:schemeClr val="tx1"/>
              </a:solidFill>
              <a:effectLst/>
              <a:ea typeface="DengXian" panose="020B0503020204020204" pitchFamily="2" charset="-122"/>
              <a:cs typeface="Cordia New" panose="020B0304020202020204" pitchFamily="34" charset="-34"/>
            </a:endParaRPr>
          </a:p>
          <a:p>
            <a:pPr marL="36900" indent="0">
              <a:lnSpc>
                <a:spcPct val="107000"/>
              </a:lnSpc>
              <a:spcAft>
                <a:spcPts val="800"/>
              </a:spcAft>
              <a:buNone/>
            </a:pPr>
            <a:endParaRPr lang="en-US" sz="1800" u="sng" dirty="0">
              <a:solidFill>
                <a:schemeClr val="tx1"/>
              </a:solidFill>
              <a:effectLst/>
              <a:ea typeface="DengXian" panose="020B0503020204020204" pitchFamily="2" charset="-122"/>
              <a:cs typeface="Cordia New" panose="020B0304020202020204" pitchFamily="34" charset="-34"/>
            </a:endParaRPr>
          </a:p>
          <a:p>
            <a:pPr marL="36900" indent="0">
              <a:lnSpc>
                <a:spcPct val="107000"/>
              </a:lnSpc>
              <a:spcAft>
                <a:spcPts val="800"/>
              </a:spcAft>
              <a:buNone/>
            </a:pPr>
            <a:r>
              <a:rPr lang="en-US" sz="1800" dirty="0">
                <a:solidFill>
                  <a:schemeClr val="tx1"/>
                </a:solidFill>
                <a:effectLst/>
                <a:ea typeface="DengXian" panose="020B0503020204020204" pitchFamily="2" charset="-122"/>
                <a:cs typeface="Cordia New" panose="020B0304020202020204" pitchFamily="34" charset="-34"/>
              </a:rPr>
              <a:t>                      </a:t>
            </a:r>
            <a:r>
              <a:rPr lang="en-US" sz="1800" u="sng" dirty="0">
                <a:solidFill>
                  <a:schemeClr val="tx1"/>
                </a:solidFill>
                <a:effectLst/>
                <a:ea typeface="DengXian" panose="020B0503020204020204" pitchFamily="2" charset="-122"/>
                <a:cs typeface="Cordia New" panose="020B0304020202020204" pitchFamily="34" charset="-34"/>
              </a:rPr>
              <a:t>Fig 12: Percentage of Defaulters among total number of defaulters for different marital status</a:t>
            </a:r>
          </a:p>
          <a:p>
            <a:pPr marL="36900" indent="0">
              <a:lnSpc>
                <a:spcPct val="107000"/>
              </a:lnSpc>
              <a:spcAft>
                <a:spcPts val="800"/>
              </a:spcAft>
              <a:buNone/>
            </a:pPr>
            <a:r>
              <a:rPr lang="en-US" sz="1800" dirty="0">
                <a:solidFill>
                  <a:schemeClr val="tx1"/>
                </a:solidFill>
                <a:effectLst/>
                <a:ea typeface="DengXian" panose="020B0503020204020204" pitchFamily="2" charset="-122"/>
                <a:cs typeface="Cordia New" panose="020B0304020202020204" pitchFamily="34" charset="-34"/>
              </a:rPr>
              <a:t>From the above figure, we can see that, 50.35% of the defaulters have the marital status ‘single’ which is the highest and 48.31% of the defaulters belong to the status ‘married’ which is the second highest. Percentage of defaulters belonging to the marital status ‘Divorce’ and ‘Unknown’ can be considered as negligible.</a:t>
            </a:r>
            <a:endParaRPr lang="en-IN" sz="1800" dirty="0">
              <a:solidFill>
                <a:schemeClr val="tx1"/>
              </a:solidFill>
              <a:effectLst/>
              <a:ea typeface="DengXian" panose="020B0503020204020204" pitchFamily="2" charset="-122"/>
              <a:cs typeface="Cordia New" panose="020B0304020202020204" pitchFamily="34" charset="-34"/>
            </a:endParaRPr>
          </a:p>
          <a:p>
            <a:pPr marL="36900" indent="0" algn="ctr">
              <a:lnSpc>
                <a:spcPct val="107000"/>
              </a:lnSpc>
              <a:spcAft>
                <a:spcPts val="800"/>
              </a:spcAft>
              <a:buNone/>
            </a:pPr>
            <a:endParaRPr lang="en-IN" dirty="0">
              <a:solidFill>
                <a:schemeClr val="tx1"/>
              </a:solidFill>
            </a:endParaRPr>
          </a:p>
        </p:txBody>
      </p:sp>
      <p:pic>
        <p:nvPicPr>
          <p:cNvPr id="4" name="Picture 3">
            <a:extLst>
              <a:ext uri="{FF2B5EF4-FFF2-40B4-BE49-F238E27FC236}">
                <a16:creationId xmlns:a16="http://schemas.microsoft.com/office/drawing/2014/main" id="{6EC6027D-4155-4EC9-80CE-FE48855400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80046" y="941032"/>
            <a:ext cx="5699465" cy="3777856"/>
          </a:xfrm>
          <a:prstGeom prst="rect">
            <a:avLst/>
          </a:prstGeom>
        </p:spPr>
      </p:pic>
    </p:spTree>
    <p:extLst>
      <p:ext uri="{BB962C8B-B14F-4D97-AF65-F5344CB8AC3E}">
        <p14:creationId xmlns:p14="http://schemas.microsoft.com/office/powerpoint/2010/main" val="4079847879"/>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F584F-6827-4096-ADB4-477869492C45}"/>
              </a:ext>
            </a:extLst>
          </p:cNvPr>
          <p:cNvSpPr>
            <a:spLocks noGrp="1"/>
          </p:cNvSpPr>
          <p:nvPr>
            <p:ph idx="4294967295"/>
          </p:nvPr>
        </p:nvSpPr>
        <p:spPr>
          <a:xfrm>
            <a:off x="417250" y="257453"/>
            <a:ext cx="11487705" cy="6454498"/>
          </a:xfrm>
        </p:spPr>
        <p:txBody>
          <a:bodyPr>
            <a:normAutofit/>
          </a:bodyPr>
          <a:lstStyle/>
          <a:p>
            <a:pPr marL="36900" indent="0" algn="just">
              <a:lnSpc>
                <a:spcPct val="107000"/>
              </a:lnSpc>
              <a:spcAft>
                <a:spcPts val="800"/>
              </a:spcAft>
              <a:buNone/>
            </a:pPr>
            <a:r>
              <a:rPr lang="en-US" sz="1800" dirty="0">
                <a:solidFill>
                  <a:schemeClr val="tx1"/>
                </a:solidFill>
                <a:effectLst/>
                <a:ea typeface="DengXian" panose="020B0503020204020204" pitchFamily="2" charset="-122"/>
                <a:cs typeface="Cordia New" panose="020B0304020202020204" pitchFamily="34" charset="-34"/>
              </a:rPr>
              <a:t>Now, we shall see the proportion of defaulters for different marital status, i.e., we will see for each marital status what is the proportion of the people whose credit card defaults. </a:t>
            </a:r>
            <a:endParaRPr lang="en-IN" sz="1800" dirty="0">
              <a:solidFill>
                <a:schemeClr val="tx1"/>
              </a:solidFill>
              <a:effectLst/>
              <a:ea typeface="DengXian" panose="020B0503020204020204" pitchFamily="2" charset="-122"/>
              <a:cs typeface="Cordia New" panose="020B0304020202020204" pitchFamily="34" charset="-34"/>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r>
              <a:rPr lang="en-US" sz="1800" dirty="0">
                <a:solidFill>
                  <a:schemeClr val="tx1"/>
                </a:solidFill>
                <a:effectLst/>
                <a:ea typeface="DengXian" panose="020B0503020204020204" pitchFamily="2" charset="-122"/>
                <a:cs typeface="Arial" panose="020B0604020202020204" pitchFamily="34" charset="0"/>
              </a:rPr>
              <a:t>                                                 </a:t>
            </a:r>
            <a:endParaRPr lang="en-IN" sz="1800" dirty="0">
              <a:solidFill>
                <a:schemeClr val="tx1"/>
              </a:solidFill>
              <a:effectLst/>
              <a:ea typeface="DengXian" panose="020B0503020204020204" pitchFamily="2" charset="-122"/>
              <a:cs typeface="Cordia New" panose="020B0304020202020204" pitchFamily="34" charset="-34"/>
            </a:endParaRPr>
          </a:p>
          <a:p>
            <a:pPr marL="36900" indent="0" algn="ctr">
              <a:lnSpc>
                <a:spcPct val="107000"/>
              </a:lnSpc>
              <a:spcAft>
                <a:spcPts val="800"/>
              </a:spcAft>
              <a:buNone/>
            </a:pPr>
            <a:endParaRPr lang="en-US" sz="1800" u="sng" dirty="0">
              <a:solidFill>
                <a:schemeClr val="tx1"/>
              </a:solidFill>
              <a:effectLst/>
              <a:ea typeface="DengXian" panose="020B0503020204020204" pitchFamily="2" charset="-122"/>
              <a:cs typeface="Cordia New" panose="020B0304020202020204" pitchFamily="34" charset="-34"/>
            </a:endParaRPr>
          </a:p>
          <a:p>
            <a:pPr marL="36900" indent="0" algn="ctr">
              <a:lnSpc>
                <a:spcPct val="107000"/>
              </a:lnSpc>
              <a:spcAft>
                <a:spcPts val="800"/>
              </a:spcAft>
              <a:buNone/>
            </a:pPr>
            <a:endParaRPr lang="en-US" sz="1800" u="sng" dirty="0">
              <a:solidFill>
                <a:schemeClr val="tx1"/>
              </a:solidFill>
              <a:effectLst/>
              <a:ea typeface="DengXian" panose="020B0503020204020204" pitchFamily="2" charset="-122"/>
              <a:cs typeface="Cordia New" panose="020B0304020202020204" pitchFamily="34" charset="-34"/>
            </a:endParaRPr>
          </a:p>
          <a:p>
            <a:pPr marL="36900" indent="0" algn="ctr">
              <a:lnSpc>
                <a:spcPct val="107000"/>
              </a:lnSpc>
              <a:spcAft>
                <a:spcPts val="800"/>
              </a:spcAft>
              <a:buNone/>
            </a:pPr>
            <a:endParaRPr lang="en-US" sz="1800" u="sng" dirty="0">
              <a:solidFill>
                <a:schemeClr val="tx1"/>
              </a:solidFill>
              <a:effectLst/>
              <a:ea typeface="DengXian" panose="020B0503020204020204" pitchFamily="2" charset="-122"/>
              <a:cs typeface="Cordia New" panose="020B0304020202020204" pitchFamily="34" charset="-34"/>
            </a:endParaRPr>
          </a:p>
          <a:p>
            <a:pPr marL="36900" indent="0" algn="ctr">
              <a:lnSpc>
                <a:spcPct val="107000"/>
              </a:lnSpc>
              <a:spcAft>
                <a:spcPts val="800"/>
              </a:spcAft>
              <a:buNone/>
            </a:pPr>
            <a:r>
              <a:rPr lang="en-US" sz="1800" dirty="0">
                <a:solidFill>
                  <a:schemeClr val="tx1"/>
                </a:solidFill>
                <a:effectLst/>
                <a:ea typeface="DengXian" panose="020B0503020204020204" pitchFamily="2" charset="-122"/>
                <a:cs typeface="Cordia New" panose="020B0304020202020204" pitchFamily="34" charset="-34"/>
              </a:rPr>
              <a:t>               </a:t>
            </a:r>
            <a:r>
              <a:rPr lang="en-US" sz="1800" u="sng" dirty="0">
                <a:solidFill>
                  <a:schemeClr val="tx1"/>
                </a:solidFill>
                <a:effectLst/>
                <a:ea typeface="DengXian" panose="020B0503020204020204" pitchFamily="2" charset="-122"/>
                <a:cs typeface="Cordia New" panose="020B0304020202020204" pitchFamily="34" charset="-34"/>
              </a:rPr>
              <a:t>Fig 13: Proportion of defaulters for different marital status</a:t>
            </a:r>
            <a:endParaRPr lang="en-IN" sz="1800" dirty="0">
              <a:solidFill>
                <a:schemeClr val="tx1"/>
              </a:solidFill>
              <a:effectLst/>
              <a:ea typeface="DengXian" panose="020B0503020204020204" pitchFamily="2" charset="-122"/>
              <a:cs typeface="Cordia New" panose="020B0304020202020204" pitchFamily="34" charset="-34"/>
            </a:endParaRPr>
          </a:p>
          <a:p>
            <a:pPr marL="36900" indent="0">
              <a:lnSpc>
                <a:spcPct val="107000"/>
              </a:lnSpc>
              <a:spcAft>
                <a:spcPts val="800"/>
              </a:spcAft>
              <a:buNone/>
            </a:pPr>
            <a:r>
              <a:rPr lang="en-US" sz="1800" dirty="0">
                <a:solidFill>
                  <a:schemeClr val="tx1"/>
                </a:solidFill>
                <a:effectLst/>
                <a:ea typeface="DengXian" panose="020B0503020204020204" pitchFamily="2" charset="-122"/>
                <a:cs typeface="Cordia New" panose="020B0304020202020204" pitchFamily="34" charset="-34"/>
              </a:rPr>
              <a:t>From the above plot, we can see that, out of 100 people who are married, 23 people are defaulters, out of 100 people who are single, 21 people are defaulters, out of 100 people who had divorce, 26 people are defaulters. We can see that, for the marital status ‘Unknown’, number of defaulters out of 100 people is very less, 9.</a:t>
            </a:r>
            <a:endParaRPr lang="en-IN" dirty="0">
              <a:solidFill>
                <a:schemeClr val="tx1"/>
              </a:solidFill>
            </a:endParaRPr>
          </a:p>
        </p:txBody>
      </p:sp>
      <p:pic>
        <p:nvPicPr>
          <p:cNvPr id="5" name="Picture 4">
            <a:extLst>
              <a:ext uri="{FF2B5EF4-FFF2-40B4-BE49-F238E27FC236}">
                <a16:creationId xmlns:a16="http://schemas.microsoft.com/office/drawing/2014/main" id="{899A7E09-6F39-4F11-A8B2-FB875E402E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4232" y="1012054"/>
            <a:ext cx="5859263" cy="3790766"/>
          </a:xfrm>
          <a:prstGeom prst="rect">
            <a:avLst/>
          </a:prstGeom>
        </p:spPr>
      </p:pic>
    </p:spTree>
    <p:extLst>
      <p:ext uri="{BB962C8B-B14F-4D97-AF65-F5344CB8AC3E}">
        <p14:creationId xmlns:p14="http://schemas.microsoft.com/office/powerpoint/2010/main" val="1842844081"/>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extBox 1"/>
          <p:cNvSpPr txBox="1"/>
          <p:nvPr/>
        </p:nvSpPr>
        <p:spPr>
          <a:xfrm>
            <a:off x="2140667" y="330447"/>
            <a:ext cx="7910666" cy="461665"/>
          </a:xfrm>
          <a:prstGeom prst="rect">
            <a:avLst/>
          </a:prstGeom>
          <a:noFill/>
        </p:spPr>
        <p:txBody>
          <a:bodyPr wrap="square" rtlCol="0">
            <a:spAutoFit/>
          </a:bodyPr>
          <a:lstStyle/>
          <a:p>
            <a:pPr algn="ctr"/>
            <a:r>
              <a:rPr lang="en-US" sz="2400" u="sng" dirty="0">
                <a:effectLst>
                  <a:outerShdw blurRad="38100" dist="38100" dir="2700000" algn="tl">
                    <a:srgbClr val="000000">
                      <a:alpha val="43137"/>
                    </a:srgbClr>
                  </a:outerShdw>
                </a:effectLst>
                <a:latin typeface="+mj-lt"/>
              </a:rPr>
              <a:t>Introduction &amp; Data Description</a:t>
            </a:r>
          </a:p>
        </p:txBody>
      </p:sp>
      <p:sp>
        <p:nvSpPr>
          <p:cNvPr id="3" name="TextBox 2"/>
          <p:cNvSpPr txBox="1"/>
          <p:nvPr/>
        </p:nvSpPr>
        <p:spPr>
          <a:xfrm>
            <a:off x="580103" y="1140542"/>
            <a:ext cx="11031794" cy="2308324"/>
          </a:xfrm>
          <a:prstGeom prst="rect">
            <a:avLst/>
          </a:prstGeom>
          <a:noFill/>
        </p:spPr>
        <p:txBody>
          <a:bodyPr wrap="square" rtlCol="0">
            <a:spAutoFit/>
          </a:bodyPr>
          <a:lstStyle/>
          <a:p>
            <a:pPr algn="just"/>
            <a:r>
              <a:rPr lang="en-US" b="0" i="0" dirty="0">
                <a:effectLst/>
                <a:latin typeface="+mj-lt"/>
              </a:rPr>
              <a:t>Credit card default happens when you have become severely delinquent on your credit card payments. Default is a serious credit card status that affects not only your standing with that credit card issuer but also your credit standing in general and your ability to get approved for other credit-based services</a:t>
            </a:r>
            <a:r>
              <a:rPr lang="en-US" sz="1800" dirty="0">
                <a:effectLst/>
                <a:latin typeface="+mj-lt"/>
                <a:ea typeface="DengXian" panose="020B0503020204020204" pitchFamily="2" charset="-122"/>
                <a:cs typeface="Arial" panose="020B0604020202020204" pitchFamily="34" charset="0"/>
              </a:rPr>
              <a:t>.</a:t>
            </a:r>
            <a:r>
              <a:rPr lang="en-US" b="0" i="0" dirty="0">
                <a:effectLst/>
                <a:latin typeface="+mj-lt"/>
              </a:rPr>
              <a:t> When you accept a credit card, you agree to certain terms. For example, you agree to make your minimum payment by the due date listed on your credit card statement. If you miss the minimum payment six months in a row, your credit card will be in default. Your credit card issuer will likely close your account and report the default to the credit bureaus.</a:t>
            </a:r>
            <a:r>
              <a:rPr lang="en-US" sz="1800" dirty="0">
                <a:effectLst/>
                <a:latin typeface="+mj-lt"/>
                <a:ea typeface="DengXian" panose="020B0503020204020204" pitchFamily="2" charset="-122"/>
                <a:cs typeface="Arial" panose="020B0604020202020204" pitchFamily="34" charset="0"/>
              </a:rPr>
              <a:t> In our project, we shall carry out a brief diagrammatic analysis and Machine Learning algorithmic analysis of credit card default data.</a:t>
            </a:r>
            <a:endParaRPr lang="en-US" dirty="0">
              <a:latin typeface="+mj-lt"/>
            </a:endParaRPr>
          </a:p>
        </p:txBody>
      </p:sp>
      <p:sp>
        <p:nvSpPr>
          <p:cNvPr id="4" name="TextBox 3"/>
          <p:cNvSpPr txBox="1"/>
          <p:nvPr/>
        </p:nvSpPr>
        <p:spPr>
          <a:xfrm>
            <a:off x="580103" y="3684062"/>
            <a:ext cx="11031793" cy="3143040"/>
          </a:xfrm>
          <a:prstGeom prst="rect">
            <a:avLst/>
          </a:prstGeom>
          <a:noFill/>
        </p:spPr>
        <p:txBody>
          <a:bodyPr wrap="square" rtlCol="0">
            <a:spAutoFit/>
          </a:bodyPr>
          <a:lstStyle/>
          <a:p>
            <a:pPr>
              <a:lnSpc>
                <a:spcPct val="107000"/>
              </a:lnSpc>
              <a:spcAft>
                <a:spcPts val="800"/>
              </a:spcAft>
            </a:pPr>
            <a:r>
              <a:rPr lang="en-US" sz="1800" dirty="0">
                <a:effectLst/>
                <a:latin typeface="+mj-lt"/>
                <a:ea typeface="DengXian" panose="020B0503020204020204" pitchFamily="2" charset="-122"/>
                <a:cs typeface="Arial" panose="020B0604020202020204" pitchFamily="34" charset="0"/>
              </a:rPr>
              <a:t>This dataset contains information on default payments, demographic factors, credit data, history of payment, and bill statements of credit card clients in Taiwan from April 2005 to September 2005.</a:t>
            </a:r>
            <a:endParaRPr lang="en-IN" sz="1800" dirty="0">
              <a:effectLst/>
              <a:latin typeface="+mj-lt"/>
              <a:ea typeface="DengXian" panose="020B0503020204020204" pitchFamily="2" charset="-122"/>
              <a:cs typeface="Cordia New" panose="020B0304020202020204" pitchFamily="34" charset="-34"/>
            </a:endParaRPr>
          </a:p>
          <a:p>
            <a:pPr algn="just" fontAlgn="base">
              <a:spcBef>
                <a:spcPts val="790"/>
              </a:spcBef>
              <a:spcAft>
                <a:spcPts val="790"/>
              </a:spcAft>
            </a:pPr>
            <a:r>
              <a:rPr lang="en-US" sz="1800" dirty="0">
                <a:effectLst/>
                <a:latin typeface="+mj-lt"/>
                <a:ea typeface="Times New Roman" panose="02020603050405020304" pitchFamily="18" charset="0"/>
                <a:cs typeface="Arial" panose="020B0604020202020204" pitchFamily="34" charset="0"/>
              </a:rPr>
              <a:t>There are 25 variables:</a:t>
            </a:r>
            <a:endParaRPr lang="en-IN" sz="1800" dirty="0">
              <a:effectLst/>
              <a:latin typeface="+mj-lt"/>
              <a:ea typeface="Times New Roman" panose="02020603050405020304" pitchFamily="18"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US" sz="1800" dirty="0">
                <a:effectLst/>
                <a:latin typeface="+mj-lt"/>
                <a:ea typeface="Times New Roman" panose="02020603050405020304" pitchFamily="18" charset="0"/>
                <a:cs typeface="Arial" panose="020B0604020202020204" pitchFamily="34" charset="0"/>
              </a:rPr>
              <a:t>ID: ID of each client</a:t>
            </a:r>
            <a:endParaRPr lang="en-IN" sz="1800" dirty="0">
              <a:effectLst/>
              <a:latin typeface="+mj-lt"/>
              <a:ea typeface="DengXian" panose="020B0503020204020204" pitchFamily="2" charset="-122"/>
              <a:cs typeface="Cordia New" panose="020B0304020202020204" pitchFamily="34" charset="-34"/>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US" sz="1800" dirty="0">
                <a:effectLst/>
                <a:latin typeface="+mj-lt"/>
                <a:ea typeface="Times New Roman" panose="02020603050405020304" pitchFamily="18" charset="0"/>
                <a:cs typeface="Arial" panose="020B0604020202020204" pitchFamily="34" charset="0"/>
              </a:rPr>
              <a:t>LIMIT_BAL: Amount of given credit in NT dollars (includes individual and family/supplementary credit</a:t>
            </a:r>
            <a:endParaRPr lang="en-IN" sz="1800" dirty="0">
              <a:effectLst/>
              <a:latin typeface="+mj-lt"/>
              <a:ea typeface="DengXian" panose="020B0503020204020204" pitchFamily="2" charset="-122"/>
              <a:cs typeface="Cordia New" panose="020B0304020202020204" pitchFamily="34" charset="-34"/>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US" sz="1800" dirty="0">
                <a:effectLst/>
                <a:latin typeface="+mj-lt"/>
                <a:ea typeface="Times New Roman" panose="02020603050405020304" pitchFamily="18" charset="0"/>
                <a:cs typeface="Arial" panose="020B0604020202020204" pitchFamily="34" charset="0"/>
              </a:rPr>
              <a:t>SEX: Gender (1=male, 2=female)</a:t>
            </a:r>
            <a:endParaRPr lang="en-IN" sz="1800" dirty="0">
              <a:effectLst/>
              <a:latin typeface="+mj-lt"/>
              <a:ea typeface="DengXian" panose="020B0503020204020204" pitchFamily="2" charset="-122"/>
              <a:cs typeface="Cordia New" panose="020B0304020202020204" pitchFamily="34" charset="-34"/>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US" sz="1800" dirty="0">
                <a:effectLst/>
                <a:latin typeface="+mj-lt"/>
                <a:ea typeface="Times New Roman" panose="02020603050405020304" pitchFamily="18" charset="0"/>
                <a:cs typeface="Arial" panose="020B0604020202020204" pitchFamily="34" charset="0"/>
              </a:rPr>
              <a:t>EDUCATION: (1=graduate school, 2=university, 3=high school, 4=others, 5=unknown, 6=unknown)</a:t>
            </a:r>
            <a:endParaRPr lang="en-IN" sz="1800" dirty="0">
              <a:effectLst/>
              <a:latin typeface="+mj-lt"/>
              <a:ea typeface="DengXian" panose="020B0503020204020204" pitchFamily="2" charset="-122"/>
              <a:cs typeface="Cordia New" panose="020B0304020202020204" pitchFamily="34" charset="-34"/>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US" sz="1800" dirty="0">
                <a:effectLst/>
                <a:latin typeface="+mj-lt"/>
                <a:ea typeface="Times New Roman" panose="02020603050405020304" pitchFamily="18" charset="0"/>
                <a:cs typeface="Arial" panose="020B0604020202020204" pitchFamily="34" charset="0"/>
              </a:rPr>
              <a:t>MARRIAGE: Marital status (1=married, 2=single, 3=others)</a:t>
            </a:r>
            <a:endParaRPr lang="en-IN" sz="1800" dirty="0">
              <a:effectLst/>
              <a:latin typeface="+mj-lt"/>
              <a:ea typeface="DengXian" panose="020B0503020204020204" pitchFamily="2" charset="-122"/>
              <a:cs typeface="Cordia New" panose="020B0304020202020204" pitchFamily="34" charset="-34"/>
            </a:endParaRPr>
          </a:p>
        </p:txBody>
      </p:sp>
    </p:spTree>
    <p:extLst>
      <p:ext uri="{BB962C8B-B14F-4D97-AF65-F5344CB8AC3E}">
        <p14:creationId xmlns:p14="http://schemas.microsoft.com/office/powerpoint/2010/main" val="1288876364"/>
      </p:ext>
    </p:extLst>
  </p:cSld>
  <p:clrMapOvr>
    <a:overrideClrMapping bg1="dk1" tx1="lt1" bg2="dk2" tx2="lt2" accent1="accent1" accent2="accent2" accent3="accent3" accent4="accent4" accent5="accent5" accent6="accent6" hlink="hlink" folHlink="folHlink"/>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F584F-6827-4096-ADB4-477869492C45}"/>
              </a:ext>
            </a:extLst>
          </p:cNvPr>
          <p:cNvSpPr>
            <a:spLocks noGrp="1"/>
          </p:cNvSpPr>
          <p:nvPr>
            <p:ph idx="4294967295"/>
          </p:nvPr>
        </p:nvSpPr>
        <p:spPr>
          <a:xfrm>
            <a:off x="186431" y="257453"/>
            <a:ext cx="11833934" cy="6454498"/>
          </a:xfrm>
        </p:spPr>
        <p:txBody>
          <a:bodyPr>
            <a:normAutofit/>
          </a:bodyPr>
          <a:lstStyle/>
          <a:p>
            <a:pPr marL="36900" indent="0" algn="just">
              <a:lnSpc>
                <a:spcPct val="107000"/>
              </a:lnSpc>
              <a:spcAft>
                <a:spcPts val="800"/>
              </a:spcAft>
              <a:buNone/>
            </a:pPr>
            <a:r>
              <a:rPr lang="en-US" sz="1800" dirty="0">
                <a:solidFill>
                  <a:schemeClr val="tx1"/>
                </a:solidFill>
                <a:effectLst/>
                <a:latin typeface="Avenir LT Std 35 Light"/>
                <a:ea typeface="DengXian" panose="020B0503020204020204" pitchFamily="2" charset="-122"/>
                <a:cs typeface="Cordia New" panose="020B0304020202020204" pitchFamily="34" charset="-34"/>
              </a:rPr>
              <a:t> </a:t>
            </a:r>
            <a:r>
              <a:rPr lang="en-US" sz="1800" dirty="0">
                <a:solidFill>
                  <a:schemeClr val="tx1"/>
                </a:solidFill>
                <a:effectLst/>
                <a:ea typeface="DengXian" panose="020B0503020204020204" pitchFamily="2" charset="-122"/>
                <a:cs typeface="Cordia New" panose="020B0304020202020204" pitchFamily="34" charset="-34"/>
              </a:rPr>
              <a:t>Now, we shall see how proportion of defaulters vary across different gender-marital status together.</a:t>
            </a: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r>
              <a:rPr lang="en-US" sz="1800" dirty="0">
                <a:solidFill>
                  <a:schemeClr val="tx1"/>
                </a:solidFill>
                <a:effectLst/>
                <a:ea typeface="DengXian" panose="020B0503020204020204" pitchFamily="2" charset="-122"/>
                <a:cs typeface="Arial" panose="020B0604020202020204" pitchFamily="34" charset="0"/>
              </a:rPr>
              <a:t>                                                 </a:t>
            </a:r>
            <a:endParaRPr lang="en-IN" sz="1800" dirty="0">
              <a:solidFill>
                <a:schemeClr val="tx1"/>
              </a:solidFill>
              <a:effectLst/>
              <a:ea typeface="DengXian" panose="020B0503020204020204" pitchFamily="2" charset="-122"/>
              <a:cs typeface="Cordia New" panose="020B0304020202020204" pitchFamily="34" charset="-34"/>
            </a:endParaRPr>
          </a:p>
          <a:p>
            <a:pPr marL="36900" indent="0" algn="ctr">
              <a:lnSpc>
                <a:spcPct val="107000"/>
              </a:lnSpc>
              <a:spcAft>
                <a:spcPts val="800"/>
              </a:spcAft>
              <a:buNone/>
            </a:pPr>
            <a:endParaRPr lang="en-US" sz="1800" u="sng" dirty="0">
              <a:solidFill>
                <a:schemeClr val="tx1"/>
              </a:solidFill>
              <a:effectLst/>
              <a:ea typeface="DengXian" panose="020B0503020204020204" pitchFamily="2" charset="-122"/>
              <a:cs typeface="Arial" panose="020B0604020202020204" pitchFamily="34" charset="0"/>
            </a:endParaRPr>
          </a:p>
          <a:p>
            <a:pPr marL="36900" indent="0" algn="ctr">
              <a:lnSpc>
                <a:spcPct val="107000"/>
              </a:lnSpc>
              <a:spcAft>
                <a:spcPts val="800"/>
              </a:spcAft>
              <a:buNone/>
            </a:pPr>
            <a:endParaRPr lang="en-US" sz="1800" u="sng" dirty="0">
              <a:solidFill>
                <a:schemeClr val="tx1"/>
              </a:solidFill>
              <a:effectLst/>
              <a:ea typeface="DengXian" panose="020B0503020204020204" pitchFamily="2" charset="-122"/>
              <a:cs typeface="Arial" panose="020B0604020202020204" pitchFamily="34" charset="0"/>
            </a:endParaRPr>
          </a:p>
          <a:p>
            <a:pPr marL="36900" indent="0" algn="ctr">
              <a:lnSpc>
                <a:spcPct val="107000"/>
              </a:lnSpc>
              <a:spcAft>
                <a:spcPts val="800"/>
              </a:spcAft>
              <a:buNone/>
            </a:pPr>
            <a:endParaRPr lang="en-US" sz="1800" u="sng" dirty="0">
              <a:solidFill>
                <a:schemeClr val="tx1"/>
              </a:solidFill>
              <a:effectLst/>
              <a:ea typeface="DengXian" panose="020B0503020204020204" pitchFamily="2" charset="-122"/>
              <a:cs typeface="Arial" panose="020B0604020202020204" pitchFamily="34" charset="0"/>
            </a:endParaRPr>
          </a:p>
          <a:p>
            <a:pPr marL="36900" indent="0" algn="ctr">
              <a:lnSpc>
                <a:spcPct val="107000"/>
              </a:lnSpc>
              <a:spcAft>
                <a:spcPts val="800"/>
              </a:spcAft>
              <a:buNone/>
            </a:pPr>
            <a:r>
              <a:rPr lang="en-US" sz="1800" u="sng" dirty="0">
                <a:solidFill>
                  <a:schemeClr val="tx1"/>
                </a:solidFill>
                <a:effectLst/>
                <a:ea typeface="DengXian" panose="020B0503020204020204" pitchFamily="2" charset="-122"/>
                <a:cs typeface="Arial" panose="020B0604020202020204" pitchFamily="34" charset="0"/>
              </a:rPr>
              <a:t>Fig 14: Proportion of Defaulters across different gender and marital status</a:t>
            </a:r>
            <a:endParaRPr lang="en-IN" sz="1800" dirty="0">
              <a:solidFill>
                <a:schemeClr val="tx1"/>
              </a:solidFill>
              <a:effectLst/>
              <a:ea typeface="DengXian" panose="020B0503020204020204" pitchFamily="2" charset="-122"/>
              <a:cs typeface="Cordia New" panose="020B0304020202020204" pitchFamily="34" charset="-34"/>
            </a:endParaRPr>
          </a:p>
          <a:p>
            <a:pPr marL="36900" indent="0" algn="just">
              <a:lnSpc>
                <a:spcPct val="107000"/>
              </a:lnSpc>
              <a:spcAft>
                <a:spcPts val="800"/>
              </a:spcAft>
              <a:buNone/>
            </a:pPr>
            <a:r>
              <a:rPr lang="en-US" sz="1800" dirty="0">
                <a:solidFill>
                  <a:schemeClr val="tx1"/>
                </a:solidFill>
                <a:effectLst/>
                <a:ea typeface="DengXian" panose="020B0503020204020204" pitchFamily="2" charset="-122"/>
                <a:cs typeface="Arial" panose="020B0604020202020204" pitchFamily="34" charset="0"/>
              </a:rPr>
              <a:t>From the above figure, we can see that, for the gender group male, the person, who had divorce has the highest proportion of defaulters (0.31) and also for the gender group female, the person, who had divorce has the highest proportion of defaulters (0.23). So, we can see that, for both the genders, proportion of defaulters is the highest for the marital status ‘Divorce’. For the gender group male, the person, with ‘Unknown’ marital status has the lowest proportion of defaulters (0.14) and also for the gender group female, the person, with ‘Unknown’ marital status has the lowest proportion of defaulters (0.07). So, we can see that, for both the genders, proportion of defaulters is the lowest for the marital status ‘Unknown’.</a:t>
            </a:r>
            <a:endParaRPr lang="en-IN" sz="1800" dirty="0">
              <a:solidFill>
                <a:schemeClr val="tx1"/>
              </a:solidFill>
              <a:effectLst/>
              <a:ea typeface="DengXian" panose="020B0503020204020204" pitchFamily="2" charset="-122"/>
              <a:cs typeface="Cordia New" panose="020B0304020202020204" pitchFamily="34" charset="-34"/>
            </a:endParaRPr>
          </a:p>
        </p:txBody>
      </p:sp>
      <p:pic>
        <p:nvPicPr>
          <p:cNvPr id="4" name="Picture 3">
            <a:extLst>
              <a:ext uri="{FF2B5EF4-FFF2-40B4-BE49-F238E27FC236}">
                <a16:creationId xmlns:a16="http://schemas.microsoft.com/office/drawing/2014/main" id="{487DDD2E-E2C9-488F-90F1-0FE2DCB9BB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437" t="7345" r="7961" b="5228"/>
          <a:stretch/>
        </p:blipFill>
        <p:spPr>
          <a:xfrm>
            <a:off x="3503720" y="639192"/>
            <a:ext cx="5184559" cy="3506680"/>
          </a:xfrm>
          <a:prstGeom prst="rect">
            <a:avLst/>
          </a:prstGeom>
        </p:spPr>
      </p:pic>
    </p:spTree>
    <p:extLst>
      <p:ext uri="{BB962C8B-B14F-4D97-AF65-F5344CB8AC3E}">
        <p14:creationId xmlns:p14="http://schemas.microsoft.com/office/powerpoint/2010/main" val="2897524220"/>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F584F-6827-4096-ADB4-477869492C45}"/>
              </a:ext>
            </a:extLst>
          </p:cNvPr>
          <p:cNvSpPr>
            <a:spLocks noGrp="1"/>
          </p:cNvSpPr>
          <p:nvPr>
            <p:ph idx="4294967295"/>
          </p:nvPr>
        </p:nvSpPr>
        <p:spPr>
          <a:xfrm>
            <a:off x="97654" y="257452"/>
            <a:ext cx="11993732" cy="6600547"/>
          </a:xfrm>
        </p:spPr>
        <p:txBody>
          <a:bodyPr>
            <a:normAutofit/>
          </a:bodyPr>
          <a:lstStyle/>
          <a:p>
            <a:pPr indent="0" algn="just">
              <a:lnSpc>
                <a:spcPct val="107000"/>
              </a:lnSpc>
              <a:spcAft>
                <a:spcPts val="800"/>
              </a:spcAft>
              <a:buNone/>
            </a:pPr>
            <a:r>
              <a:rPr lang="en-US" sz="1800" dirty="0">
                <a:solidFill>
                  <a:schemeClr val="tx1"/>
                </a:solidFill>
                <a:effectLst/>
                <a:ea typeface="DengXian" panose="020B0503020204020204" pitchFamily="2" charset="-122"/>
                <a:cs typeface="Cordia New" panose="020B0304020202020204" pitchFamily="34" charset="-34"/>
              </a:rPr>
              <a:t>Now, we shall see how proportion of defaulters vary across different gender-education level together</a:t>
            </a:r>
            <a:r>
              <a:rPr lang="en-US" sz="1800" dirty="0">
                <a:solidFill>
                  <a:srgbClr val="000000"/>
                </a:solidFill>
                <a:effectLst/>
                <a:ea typeface="DengXian" panose="020B0503020204020204" pitchFamily="2" charset="-122"/>
                <a:cs typeface="Cordia New" panose="020B0304020202020204" pitchFamily="34" charset="-34"/>
              </a:rPr>
              <a:t>.</a:t>
            </a:r>
            <a:endParaRPr lang="en-IN" sz="1800" dirty="0">
              <a:effectLst/>
              <a:ea typeface="DengXian" panose="020B0503020204020204" pitchFamily="2" charset="-122"/>
              <a:cs typeface="Cordia New" panose="020B0304020202020204" pitchFamily="34" charset="-34"/>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r>
              <a:rPr lang="en-US" sz="1800" dirty="0">
                <a:solidFill>
                  <a:schemeClr val="tx1"/>
                </a:solidFill>
                <a:effectLst/>
                <a:ea typeface="DengXian" panose="020B0503020204020204" pitchFamily="2" charset="-122"/>
                <a:cs typeface="Arial" panose="020B0604020202020204" pitchFamily="34" charset="0"/>
              </a:rPr>
              <a:t>                                                 </a:t>
            </a:r>
            <a:endParaRPr lang="en-IN" sz="1800" dirty="0">
              <a:solidFill>
                <a:schemeClr val="tx1"/>
              </a:solidFill>
              <a:effectLst/>
              <a:ea typeface="DengXian" panose="020B0503020204020204" pitchFamily="2" charset="-122"/>
              <a:cs typeface="Cordia New" panose="020B0304020202020204" pitchFamily="34" charset="-34"/>
            </a:endParaRPr>
          </a:p>
          <a:p>
            <a:pPr marL="36900" indent="0" algn="ctr">
              <a:lnSpc>
                <a:spcPct val="107000"/>
              </a:lnSpc>
              <a:spcAft>
                <a:spcPts val="800"/>
              </a:spcAft>
              <a:buNone/>
            </a:pPr>
            <a:endParaRPr lang="en-US" sz="1800" u="sng" dirty="0">
              <a:effectLst/>
              <a:ea typeface="DengXian" panose="020B0503020204020204" pitchFamily="2" charset="-122"/>
              <a:cs typeface="Arial" panose="020B0604020202020204" pitchFamily="34" charset="0"/>
            </a:endParaRPr>
          </a:p>
          <a:p>
            <a:pPr marL="36900" indent="0" algn="ctr">
              <a:lnSpc>
                <a:spcPct val="107000"/>
              </a:lnSpc>
              <a:spcAft>
                <a:spcPts val="800"/>
              </a:spcAft>
              <a:buNone/>
            </a:pPr>
            <a:endParaRPr lang="en-US" sz="1800" u="sng" dirty="0">
              <a:effectLst/>
              <a:ea typeface="DengXian" panose="020B0503020204020204" pitchFamily="2" charset="-122"/>
              <a:cs typeface="Arial" panose="020B0604020202020204" pitchFamily="34" charset="0"/>
            </a:endParaRPr>
          </a:p>
          <a:p>
            <a:pPr marL="36900" indent="0" algn="ctr">
              <a:lnSpc>
                <a:spcPct val="107000"/>
              </a:lnSpc>
              <a:spcAft>
                <a:spcPts val="800"/>
              </a:spcAft>
              <a:buNone/>
            </a:pPr>
            <a:endParaRPr lang="en-US" sz="1800" u="sng" dirty="0">
              <a:effectLst/>
              <a:ea typeface="DengXian" panose="020B0503020204020204" pitchFamily="2" charset="-122"/>
              <a:cs typeface="Arial" panose="020B0604020202020204" pitchFamily="34" charset="0"/>
            </a:endParaRPr>
          </a:p>
          <a:p>
            <a:pPr marL="36900" indent="0" algn="ctr">
              <a:lnSpc>
                <a:spcPct val="107000"/>
              </a:lnSpc>
              <a:spcAft>
                <a:spcPts val="800"/>
              </a:spcAft>
              <a:buNone/>
            </a:pPr>
            <a:endParaRPr lang="en-US" sz="1800" u="sng" dirty="0">
              <a:effectLst/>
              <a:ea typeface="DengXian" panose="020B0503020204020204" pitchFamily="2" charset="-122"/>
              <a:cs typeface="Arial" panose="020B0604020202020204" pitchFamily="34" charset="0"/>
            </a:endParaRPr>
          </a:p>
          <a:p>
            <a:pPr marL="36900" indent="0" algn="ctr">
              <a:lnSpc>
                <a:spcPct val="107000"/>
              </a:lnSpc>
              <a:spcAft>
                <a:spcPts val="800"/>
              </a:spcAft>
              <a:buNone/>
            </a:pPr>
            <a:r>
              <a:rPr lang="en-US" sz="1800" u="sng" dirty="0">
                <a:effectLst/>
                <a:ea typeface="DengXian" panose="020B0503020204020204" pitchFamily="2" charset="-122"/>
                <a:cs typeface="Arial" panose="020B0604020202020204" pitchFamily="34" charset="0"/>
              </a:rPr>
              <a:t>Fig 15: Proportion of Defaulters across different gender and education level</a:t>
            </a:r>
          </a:p>
          <a:p>
            <a:pPr marL="36900" indent="0">
              <a:lnSpc>
                <a:spcPct val="107000"/>
              </a:lnSpc>
              <a:spcAft>
                <a:spcPts val="800"/>
              </a:spcAft>
              <a:buNone/>
            </a:pPr>
            <a:r>
              <a:rPr lang="en-US" sz="1800" dirty="0">
                <a:effectLst/>
                <a:ea typeface="DengXian" panose="020B0503020204020204" pitchFamily="2" charset="-122"/>
                <a:cs typeface="Arial" panose="020B0604020202020204" pitchFamily="34" charset="0"/>
              </a:rPr>
              <a:t>From the above figure, we can see that, for the gender group male, the person, who has education level ‘High School’ has the highest proportion of defaulters (0.27) and also for the gender group female, the person, who has education level ‘High School’ has the highest proportion of defaulters (0.24). So, we can see that, for both the genders, proportion of defaulters is the highest for the education level ‘High School’. For the gender group male, the person, with education level ‘Unknown’ has the lowest proportion of defaulters (0.08) and for the gender group female, the person, with education status ‘others’ has the lowest proportion of defaulters (0.04). </a:t>
            </a:r>
            <a:endParaRPr lang="en-IN" sz="1800" dirty="0">
              <a:effectLst/>
              <a:ea typeface="DengXian" panose="020B0503020204020204" pitchFamily="2" charset="-122"/>
              <a:cs typeface="Cordia New" panose="020B0304020202020204" pitchFamily="34" charset="-34"/>
            </a:endParaRPr>
          </a:p>
        </p:txBody>
      </p:sp>
      <p:pic>
        <p:nvPicPr>
          <p:cNvPr id="5" name="Picture 4">
            <a:extLst>
              <a:ext uri="{FF2B5EF4-FFF2-40B4-BE49-F238E27FC236}">
                <a16:creationId xmlns:a16="http://schemas.microsoft.com/office/drawing/2014/main" id="{EB6C9B9B-66A3-4C37-A6BC-FB994B06AB1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823" t="6570" r="7740" b="4364"/>
          <a:stretch/>
        </p:blipFill>
        <p:spPr>
          <a:xfrm>
            <a:off x="3227033" y="994298"/>
            <a:ext cx="5637319" cy="3568824"/>
          </a:xfrm>
          <a:prstGeom prst="rect">
            <a:avLst/>
          </a:prstGeom>
        </p:spPr>
      </p:pic>
    </p:spTree>
    <p:extLst>
      <p:ext uri="{BB962C8B-B14F-4D97-AF65-F5344CB8AC3E}">
        <p14:creationId xmlns:p14="http://schemas.microsoft.com/office/powerpoint/2010/main" val="4028557963"/>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854F41-7357-4E80-91C1-E0DB771CDCA3}"/>
              </a:ext>
            </a:extLst>
          </p:cNvPr>
          <p:cNvSpPr>
            <a:spLocks noGrp="1"/>
          </p:cNvSpPr>
          <p:nvPr>
            <p:ph type="title"/>
          </p:nvPr>
        </p:nvSpPr>
        <p:spPr>
          <a:xfrm>
            <a:off x="2397428" y="-100952"/>
            <a:ext cx="7216944" cy="843378"/>
          </a:xfrm>
        </p:spPr>
        <p:txBody>
          <a:bodyPr>
            <a:normAutofit fontScale="90000"/>
          </a:bodyPr>
          <a:lstStyle/>
          <a:p>
            <a:br>
              <a:rPr lang="en-US" sz="1800" b="1" u="sng" dirty="0">
                <a:effectLst/>
                <a:latin typeface="Avenir LT Std 35 Light"/>
                <a:ea typeface="DengXian" panose="020B0503020204020204" pitchFamily="2" charset="-122"/>
                <a:cs typeface="Arial" panose="020B0604020202020204" pitchFamily="34" charset="0"/>
              </a:rPr>
            </a:br>
            <a:r>
              <a:rPr lang="en-US" sz="2700" b="1" u="sng" dirty="0">
                <a:solidFill>
                  <a:schemeClr val="tx1"/>
                </a:solidFill>
                <a:effectLst/>
                <a:latin typeface="+mn-lt"/>
                <a:ea typeface="DengXian" panose="020B0503020204020204" pitchFamily="2" charset="-122"/>
                <a:cs typeface="Arial" panose="020B0604020202020204" pitchFamily="34" charset="0"/>
              </a:rPr>
              <a:t>Boxplot Analysis of Limit Balance</a:t>
            </a:r>
            <a:br>
              <a:rPr lang="en-IN" sz="1800" dirty="0">
                <a:effectLst/>
                <a:latin typeface="Calibri" panose="020F0502020204030204" pitchFamily="34" charset="0"/>
                <a:ea typeface="DengXian" panose="020B0503020204020204" pitchFamily="2" charset="-122"/>
                <a:cs typeface="Cordia New" panose="020B0304020202020204" pitchFamily="34" charset="-34"/>
              </a:rPr>
            </a:br>
            <a:endParaRPr lang="en-IN" dirty="0"/>
          </a:p>
        </p:txBody>
      </p:sp>
      <p:sp>
        <p:nvSpPr>
          <p:cNvPr id="5" name="Text Placeholder 4">
            <a:extLst>
              <a:ext uri="{FF2B5EF4-FFF2-40B4-BE49-F238E27FC236}">
                <a16:creationId xmlns:a16="http://schemas.microsoft.com/office/drawing/2014/main" id="{DC842EC1-4605-42E3-9C3C-CBDBBBB104FD}"/>
              </a:ext>
            </a:extLst>
          </p:cNvPr>
          <p:cNvSpPr>
            <a:spLocks noGrp="1"/>
          </p:cNvSpPr>
          <p:nvPr>
            <p:ph type="body" idx="1"/>
          </p:nvPr>
        </p:nvSpPr>
        <p:spPr>
          <a:xfrm>
            <a:off x="711880" y="5506109"/>
            <a:ext cx="4876344" cy="825624"/>
          </a:xfrm>
        </p:spPr>
        <p:txBody>
          <a:bodyPr/>
          <a:lstStyle/>
          <a:p>
            <a:pPr algn="l"/>
            <a:r>
              <a:rPr lang="en-US" sz="1800" dirty="0">
                <a:effectLst/>
                <a:ea typeface="DengXian" panose="020B0503020204020204" pitchFamily="2" charset="-122"/>
                <a:cs typeface="Arial" panose="020B0604020202020204" pitchFamily="34" charset="0"/>
              </a:rPr>
              <a:t>From the plot we can see that, median value of limit balance is highest for age group 30-39 and 60-79 and they are almost the same. Also, except for the age group 20-29, the median value is around 2,00,000.</a:t>
            </a:r>
            <a:endParaRPr lang="en-IN" dirty="0"/>
          </a:p>
        </p:txBody>
      </p:sp>
      <p:sp>
        <p:nvSpPr>
          <p:cNvPr id="7" name="Text Placeholder 6">
            <a:extLst>
              <a:ext uri="{FF2B5EF4-FFF2-40B4-BE49-F238E27FC236}">
                <a16:creationId xmlns:a16="http://schemas.microsoft.com/office/drawing/2014/main" id="{8CD63F24-9EE3-4E57-BB5C-D15131A2FCE9}"/>
              </a:ext>
            </a:extLst>
          </p:cNvPr>
          <p:cNvSpPr>
            <a:spLocks noGrp="1"/>
          </p:cNvSpPr>
          <p:nvPr>
            <p:ph type="body" sz="quarter" idx="3"/>
          </p:nvPr>
        </p:nvSpPr>
        <p:spPr>
          <a:xfrm>
            <a:off x="6387783" y="4989250"/>
            <a:ext cx="4895330" cy="825624"/>
          </a:xfrm>
        </p:spPr>
        <p:txBody>
          <a:bodyPr/>
          <a:lstStyle/>
          <a:p>
            <a:pPr algn="l"/>
            <a:r>
              <a:rPr lang="en-US" sz="1800" dirty="0">
                <a:effectLst/>
                <a:ea typeface="DengXian" panose="020B0503020204020204" pitchFamily="2" charset="-122"/>
                <a:cs typeface="Arial" panose="020B0604020202020204" pitchFamily="34" charset="0"/>
              </a:rPr>
              <a:t>From the boxplot, we can see that, the median value of the limit balance is almost same for both males and females.</a:t>
            </a:r>
            <a:endParaRPr lang="en-IN" dirty="0"/>
          </a:p>
        </p:txBody>
      </p:sp>
      <p:pic>
        <p:nvPicPr>
          <p:cNvPr id="9" name="Content Placeholder 8">
            <a:extLst>
              <a:ext uri="{FF2B5EF4-FFF2-40B4-BE49-F238E27FC236}">
                <a16:creationId xmlns:a16="http://schemas.microsoft.com/office/drawing/2014/main" id="{76D21073-C9E6-4DE7-B5A9-2C5A002F9B05}"/>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913796" y="1205989"/>
            <a:ext cx="4875213" cy="3138055"/>
          </a:xfrm>
          <a:prstGeom prst="rect">
            <a:avLst/>
          </a:prstGeom>
        </p:spPr>
      </p:pic>
      <p:sp>
        <p:nvSpPr>
          <p:cNvPr id="11" name="TextBox 10">
            <a:extLst>
              <a:ext uri="{FF2B5EF4-FFF2-40B4-BE49-F238E27FC236}">
                <a16:creationId xmlns:a16="http://schemas.microsoft.com/office/drawing/2014/main" id="{F4C46BFD-61EC-4D0F-9ED4-AF5D8EA99273}"/>
              </a:ext>
            </a:extLst>
          </p:cNvPr>
          <p:cNvSpPr txBox="1"/>
          <p:nvPr/>
        </p:nvSpPr>
        <p:spPr>
          <a:xfrm>
            <a:off x="293263" y="4332136"/>
            <a:ext cx="6094520" cy="375552"/>
          </a:xfrm>
          <a:prstGeom prst="rect">
            <a:avLst/>
          </a:prstGeom>
          <a:noFill/>
        </p:spPr>
        <p:txBody>
          <a:bodyPr wrap="square">
            <a:spAutoFit/>
          </a:bodyPr>
          <a:lstStyle/>
          <a:p>
            <a:pPr algn="ctr">
              <a:lnSpc>
                <a:spcPct val="107000"/>
              </a:lnSpc>
              <a:spcAft>
                <a:spcPts val="800"/>
              </a:spcAft>
            </a:pPr>
            <a:r>
              <a:rPr lang="en-US" sz="1800" u="sng" dirty="0">
                <a:effectLst/>
                <a:ea typeface="DengXian" panose="020B0503020204020204" pitchFamily="2" charset="-122"/>
                <a:cs typeface="Arial" panose="020B0604020202020204" pitchFamily="34" charset="0"/>
              </a:rPr>
              <a:t>Fig 16: Boxplot of Age Group-Limit Balance</a:t>
            </a:r>
            <a:endParaRPr lang="en-IN" sz="1600" dirty="0">
              <a:effectLst/>
              <a:ea typeface="DengXian" panose="020B0503020204020204" pitchFamily="2" charset="-122"/>
              <a:cs typeface="Cordia New" panose="020B0304020202020204" pitchFamily="34" charset="-34"/>
            </a:endParaRPr>
          </a:p>
        </p:txBody>
      </p:sp>
      <p:pic>
        <p:nvPicPr>
          <p:cNvPr id="12" name="Content Placeholder 11">
            <a:extLst>
              <a:ext uri="{FF2B5EF4-FFF2-40B4-BE49-F238E27FC236}">
                <a16:creationId xmlns:a16="http://schemas.microsoft.com/office/drawing/2014/main" id="{69B17339-A6DC-4058-A21D-AE7E66B3CFED}"/>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387783" y="1205989"/>
            <a:ext cx="4709160" cy="3138055"/>
          </a:xfrm>
          <a:prstGeom prst="rect">
            <a:avLst/>
          </a:prstGeom>
        </p:spPr>
      </p:pic>
      <p:sp>
        <p:nvSpPr>
          <p:cNvPr id="14" name="TextBox 13">
            <a:extLst>
              <a:ext uri="{FF2B5EF4-FFF2-40B4-BE49-F238E27FC236}">
                <a16:creationId xmlns:a16="http://schemas.microsoft.com/office/drawing/2014/main" id="{ED53699A-206D-4988-B482-834F3473C8C0}"/>
              </a:ext>
            </a:extLst>
          </p:cNvPr>
          <p:cNvSpPr txBox="1"/>
          <p:nvPr/>
        </p:nvSpPr>
        <p:spPr>
          <a:xfrm>
            <a:off x="5695103" y="4344044"/>
            <a:ext cx="6094520" cy="375552"/>
          </a:xfrm>
          <a:prstGeom prst="rect">
            <a:avLst/>
          </a:prstGeom>
          <a:noFill/>
        </p:spPr>
        <p:txBody>
          <a:bodyPr wrap="square">
            <a:spAutoFit/>
          </a:bodyPr>
          <a:lstStyle/>
          <a:p>
            <a:pPr algn="ctr">
              <a:lnSpc>
                <a:spcPct val="107000"/>
              </a:lnSpc>
              <a:spcAft>
                <a:spcPts val="800"/>
              </a:spcAft>
            </a:pPr>
            <a:r>
              <a:rPr lang="en-US" sz="1800" u="sng" dirty="0">
                <a:effectLst/>
                <a:ea typeface="DengXian" panose="020B0503020204020204" pitchFamily="2" charset="-122"/>
                <a:cs typeface="Arial" panose="020B0604020202020204" pitchFamily="34" charset="0"/>
              </a:rPr>
              <a:t>Fig 17: Boxplot of Gender-Limit Balance</a:t>
            </a:r>
            <a:endParaRPr lang="en-IN" sz="1600" dirty="0">
              <a:effectLst/>
              <a:ea typeface="DengXian" panose="020B0503020204020204" pitchFamily="2" charset="-122"/>
              <a:cs typeface="Cordia New" panose="020B0304020202020204" pitchFamily="34" charset="-34"/>
            </a:endParaRPr>
          </a:p>
        </p:txBody>
      </p:sp>
      <p:sp>
        <p:nvSpPr>
          <p:cNvPr id="16" name="TextBox 15">
            <a:extLst>
              <a:ext uri="{FF2B5EF4-FFF2-40B4-BE49-F238E27FC236}">
                <a16:creationId xmlns:a16="http://schemas.microsoft.com/office/drawing/2014/main" id="{E18B9EE9-5243-4DD0-AA0F-A083AACA1C06}"/>
              </a:ext>
            </a:extLst>
          </p:cNvPr>
          <p:cNvSpPr txBox="1"/>
          <p:nvPr/>
        </p:nvSpPr>
        <p:spPr>
          <a:xfrm>
            <a:off x="541537" y="489224"/>
            <a:ext cx="11248085" cy="646331"/>
          </a:xfrm>
          <a:prstGeom prst="rect">
            <a:avLst/>
          </a:prstGeom>
          <a:noFill/>
        </p:spPr>
        <p:txBody>
          <a:bodyPr wrap="square">
            <a:spAutoFit/>
          </a:bodyPr>
          <a:lstStyle/>
          <a:p>
            <a:r>
              <a:rPr lang="en-US" sz="1800" dirty="0">
                <a:effectLst/>
                <a:ea typeface="DengXian" panose="020B0503020204020204" pitchFamily="2" charset="-122"/>
                <a:cs typeface="Arial" panose="020B0604020202020204" pitchFamily="34" charset="0"/>
              </a:rPr>
              <a:t>Now, we shall carry out boxplot analysis of the variable Limit Balance. It is the a</a:t>
            </a:r>
            <a:r>
              <a:rPr lang="en-US" sz="1800" dirty="0">
                <a:effectLst/>
                <a:ea typeface="Times New Roman" panose="02020603050405020304" pitchFamily="18" charset="0"/>
                <a:cs typeface="Arial" panose="020B0604020202020204" pitchFamily="34" charset="0"/>
              </a:rPr>
              <a:t>mount of given credit in NT dollars (includes individual and family/supplementary credit</a:t>
            </a:r>
            <a:r>
              <a:rPr lang="en-US" sz="1800" dirty="0">
                <a:effectLst/>
                <a:latin typeface="Avenir LT Std 35 Light"/>
                <a:ea typeface="Times New Roman" panose="02020603050405020304" pitchFamily="18" charset="0"/>
                <a:cs typeface="Arial" panose="020B0604020202020204" pitchFamily="34" charset="0"/>
              </a:rPr>
              <a:t>.</a:t>
            </a:r>
            <a:endParaRPr lang="en-IN" dirty="0"/>
          </a:p>
        </p:txBody>
      </p:sp>
    </p:spTree>
    <p:extLst>
      <p:ext uri="{BB962C8B-B14F-4D97-AF65-F5344CB8AC3E}">
        <p14:creationId xmlns:p14="http://schemas.microsoft.com/office/powerpoint/2010/main" val="2825583683"/>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842EC1-4605-42E3-9C3C-CBDBBBB104FD}"/>
              </a:ext>
            </a:extLst>
          </p:cNvPr>
          <p:cNvSpPr>
            <a:spLocks noGrp="1"/>
          </p:cNvSpPr>
          <p:nvPr>
            <p:ph type="body" idx="1"/>
          </p:nvPr>
        </p:nvSpPr>
        <p:spPr>
          <a:xfrm>
            <a:off x="853431" y="5290861"/>
            <a:ext cx="4876344" cy="1381641"/>
          </a:xfrm>
        </p:spPr>
        <p:txBody>
          <a:bodyPr/>
          <a:lstStyle/>
          <a:p>
            <a:pPr algn="just">
              <a:lnSpc>
                <a:spcPct val="107000"/>
              </a:lnSpc>
              <a:spcAft>
                <a:spcPts val="800"/>
              </a:spcAft>
            </a:pPr>
            <a:r>
              <a:rPr lang="en-US" sz="1800" dirty="0">
                <a:effectLst/>
                <a:ea typeface="DengXian" panose="020B0503020204020204" pitchFamily="2" charset="-122"/>
                <a:cs typeface="Arial" panose="020B0604020202020204" pitchFamily="34" charset="0"/>
              </a:rPr>
              <a:t>From the boxplot, we can see that, the median value of the limit balance is the highest for the education status ‘Grad School’ and it is almost the same as education status ‘Others’. The median value of the limit balance is the lowest for the education status ‘High School’.</a:t>
            </a:r>
            <a:endParaRPr lang="en-IN" sz="1800" dirty="0">
              <a:effectLst/>
              <a:ea typeface="DengXian" panose="020B0503020204020204" pitchFamily="2" charset="-122"/>
              <a:cs typeface="Cordia New" panose="020B0304020202020204" pitchFamily="34" charset="-34"/>
            </a:endParaRPr>
          </a:p>
        </p:txBody>
      </p:sp>
      <p:sp>
        <p:nvSpPr>
          <p:cNvPr id="7" name="Text Placeholder 6">
            <a:extLst>
              <a:ext uri="{FF2B5EF4-FFF2-40B4-BE49-F238E27FC236}">
                <a16:creationId xmlns:a16="http://schemas.microsoft.com/office/drawing/2014/main" id="{8CD63F24-9EE3-4E57-BB5C-D15131A2FCE9}"/>
              </a:ext>
            </a:extLst>
          </p:cNvPr>
          <p:cNvSpPr>
            <a:spLocks noGrp="1"/>
          </p:cNvSpPr>
          <p:nvPr>
            <p:ph type="body" sz="quarter" idx="3"/>
          </p:nvPr>
        </p:nvSpPr>
        <p:spPr>
          <a:xfrm>
            <a:off x="6394549" y="5437323"/>
            <a:ext cx="4895330" cy="825624"/>
          </a:xfrm>
        </p:spPr>
        <p:txBody>
          <a:bodyPr/>
          <a:lstStyle/>
          <a:p>
            <a:pPr algn="l"/>
            <a:r>
              <a:rPr lang="en-US" sz="1800" dirty="0">
                <a:effectLst/>
                <a:ea typeface="DengXian" panose="020B0503020204020204" pitchFamily="2" charset="-122"/>
                <a:cs typeface="Arial" panose="020B0604020202020204" pitchFamily="34" charset="0"/>
              </a:rPr>
              <a:t>From the boxplot, we can see that, the median value of limit balance is the highest for the clients who are married, and the median value of limit balance is the lowest for the clients who had divorced.</a:t>
            </a:r>
            <a:endParaRPr lang="en-IN" dirty="0"/>
          </a:p>
        </p:txBody>
      </p:sp>
      <p:sp>
        <p:nvSpPr>
          <p:cNvPr id="11" name="TextBox 10">
            <a:extLst>
              <a:ext uri="{FF2B5EF4-FFF2-40B4-BE49-F238E27FC236}">
                <a16:creationId xmlns:a16="http://schemas.microsoft.com/office/drawing/2014/main" id="{F4C46BFD-61EC-4D0F-9ED4-AF5D8EA99273}"/>
              </a:ext>
            </a:extLst>
          </p:cNvPr>
          <p:cNvSpPr txBox="1"/>
          <p:nvPr/>
        </p:nvSpPr>
        <p:spPr>
          <a:xfrm>
            <a:off x="244343" y="4149585"/>
            <a:ext cx="6094520" cy="375552"/>
          </a:xfrm>
          <a:prstGeom prst="rect">
            <a:avLst/>
          </a:prstGeom>
          <a:noFill/>
        </p:spPr>
        <p:txBody>
          <a:bodyPr wrap="square">
            <a:spAutoFit/>
          </a:bodyPr>
          <a:lstStyle/>
          <a:p>
            <a:pPr algn="ctr">
              <a:lnSpc>
                <a:spcPct val="107000"/>
              </a:lnSpc>
              <a:spcAft>
                <a:spcPts val="800"/>
              </a:spcAft>
            </a:pPr>
            <a:r>
              <a:rPr lang="en-US" sz="1800" u="sng" dirty="0">
                <a:effectLst/>
                <a:latin typeface="Avenir LT Std 35 Light"/>
                <a:ea typeface="DengXian" panose="020B0503020204020204" pitchFamily="2" charset="-122"/>
                <a:cs typeface="Arial" panose="020B0604020202020204" pitchFamily="34" charset="0"/>
              </a:rPr>
              <a:t>Fig 18: Boxplot of Education Status-Limit Balance</a:t>
            </a:r>
            <a:endParaRPr lang="en-IN" sz="1800" dirty="0">
              <a:effectLst/>
              <a:latin typeface="Calibri" panose="020F0502020204030204" pitchFamily="34" charset="0"/>
              <a:ea typeface="DengXian" panose="020B0503020204020204" pitchFamily="2" charset="-122"/>
              <a:cs typeface="Cordia New" panose="020B0304020202020204" pitchFamily="34" charset="-34"/>
            </a:endParaRPr>
          </a:p>
        </p:txBody>
      </p:sp>
      <p:sp>
        <p:nvSpPr>
          <p:cNvPr id="14" name="TextBox 13">
            <a:extLst>
              <a:ext uri="{FF2B5EF4-FFF2-40B4-BE49-F238E27FC236}">
                <a16:creationId xmlns:a16="http://schemas.microsoft.com/office/drawing/2014/main" id="{ED53699A-206D-4988-B482-834F3473C8C0}"/>
              </a:ext>
            </a:extLst>
          </p:cNvPr>
          <p:cNvSpPr txBox="1"/>
          <p:nvPr/>
        </p:nvSpPr>
        <p:spPr>
          <a:xfrm>
            <a:off x="5873319" y="4149585"/>
            <a:ext cx="6094520" cy="375552"/>
          </a:xfrm>
          <a:prstGeom prst="rect">
            <a:avLst/>
          </a:prstGeom>
          <a:noFill/>
        </p:spPr>
        <p:txBody>
          <a:bodyPr wrap="square">
            <a:spAutoFit/>
          </a:bodyPr>
          <a:lstStyle/>
          <a:p>
            <a:pPr algn="ctr">
              <a:lnSpc>
                <a:spcPct val="107000"/>
              </a:lnSpc>
              <a:spcAft>
                <a:spcPts val="800"/>
              </a:spcAft>
            </a:pPr>
            <a:r>
              <a:rPr lang="en-US" sz="1800" u="sng" dirty="0">
                <a:effectLst/>
                <a:latin typeface="Avenir LT Std 35 Light"/>
                <a:ea typeface="DengXian" panose="020B0503020204020204" pitchFamily="2" charset="-122"/>
                <a:cs typeface="Arial" panose="020B0604020202020204" pitchFamily="34" charset="0"/>
              </a:rPr>
              <a:t>Fig 19: Boxplot of Marital Status-Limit Balance</a:t>
            </a:r>
            <a:endParaRPr lang="en-IN" sz="1800" dirty="0">
              <a:effectLst/>
              <a:latin typeface="Calibri" panose="020F0502020204030204" pitchFamily="34" charset="0"/>
              <a:ea typeface="DengXian" panose="020B0503020204020204" pitchFamily="2" charset="-122"/>
              <a:cs typeface="Cordia New" panose="020B0304020202020204" pitchFamily="34" charset="-34"/>
            </a:endParaRPr>
          </a:p>
        </p:txBody>
      </p:sp>
      <p:sp>
        <p:nvSpPr>
          <p:cNvPr id="16" name="TextBox 15">
            <a:extLst>
              <a:ext uri="{FF2B5EF4-FFF2-40B4-BE49-F238E27FC236}">
                <a16:creationId xmlns:a16="http://schemas.microsoft.com/office/drawing/2014/main" id="{E18B9EE9-5243-4DD0-AA0F-A083AACA1C06}"/>
              </a:ext>
            </a:extLst>
          </p:cNvPr>
          <p:cNvSpPr txBox="1"/>
          <p:nvPr/>
        </p:nvSpPr>
        <p:spPr>
          <a:xfrm>
            <a:off x="730187" y="264972"/>
            <a:ext cx="10926539" cy="646331"/>
          </a:xfrm>
          <a:prstGeom prst="rect">
            <a:avLst/>
          </a:prstGeom>
          <a:noFill/>
        </p:spPr>
        <p:txBody>
          <a:bodyPr wrap="square">
            <a:spAutoFit/>
          </a:bodyPr>
          <a:lstStyle/>
          <a:p>
            <a:r>
              <a:rPr lang="en-US" sz="1800" dirty="0">
                <a:effectLst/>
                <a:ea typeface="DengXian" panose="020B0503020204020204" pitchFamily="2" charset="-122"/>
                <a:cs typeface="Arial" panose="020B0604020202020204" pitchFamily="34" charset="0"/>
              </a:rPr>
              <a:t>Now, we shall carry out boxplot analysis of the variable Limit Balance. It is the a</a:t>
            </a:r>
            <a:r>
              <a:rPr lang="en-US" sz="1800" dirty="0">
                <a:effectLst/>
                <a:ea typeface="Times New Roman" panose="02020603050405020304" pitchFamily="18" charset="0"/>
                <a:cs typeface="Arial" panose="020B0604020202020204" pitchFamily="34" charset="0"/>
              </a:rPr>
              <a:t>mount of given credit in NT dollars (includes individual and family/supplementary credit.</a:t>
            </a:r>
            <a:endParaRPr lang="en-IN" dirty="0"/>
          </a:p>
        </p:txBody>
      </p:sp>
      <p:pic>
        <p:nvPicPr>
          <p:cNvPr id="10" name="Picture 9">
            <a:extLst>
              <a:ext uri="{FF2B5EF4-FFF2-40B4-BE49-F238E27FC236}">
                <a16:creationId xmlns:a16="http://schemas.microsoft.com/office/drawing/2014/main" id="{15AF2113-22E2-4983-B52D-8F83305B24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5391" y="1127002"/>
            <a:ext cx="5240655" cy="2994660"/>
          </a:xfrm>
          <a:prstGeom prst="rect">
            <a:avLst/>
          </a:prstGeom>
        </p:spPr>
      </p:pic>
      <p:pic>
        <p:nvPicPr>
          <p:cNvPr id="15" name="Picture 14">
            <a:extLst>
              <a:ext uri="{FF2B5EF4-FFF2-40B4-BE49-F238E27FC236}">
                <a16:creationId xmlns:a16="http://schemas.microsoft.com/office/drawing/2014/main" id="{D174C5E2-63DF-4B05-A060-696B4EEB9E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4549" y="1131288"/>
            <a:ext cx="5052060" cy="2990373"/>
          </a:xfrm>
          <a:prstGeom prst="rect">
            <a:avLst/>
          </a:prstGeom>
        </p:spPr>
      </p:pic>
    </p:spTree>
    <p:extLst>
      <p:ext uri="{BB962C8B-B14F-4D97-AF65-F5344CB8AC3E}">
        <p14:creationId xmlns:p14="http://schemas.microsoft.com/office/powerpoint/2010/main" val="3855400298"/>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842EC1-4605-42E3-9C3C-CBDBBBB104FD}"/>
              </a:ext>
            </a:extLst>
          </p:cNvPr>
          <p:cNvSpPr>
            <a:spLocks noGrp="1"/>
          </p:cNvSpPr>
          <p:nvPr>
            <p:ph type="body" idx="1"/>
          </p:nvPr>
        </p:nvSpPr>
        <p:spPr>
          <a:xfrm>
            <a:off x="853431" y="5290861"/>
            <a:ext cx="4876344" cy="1567139"/>
          </a:xfrm>
        </p:spPr>
        <p:txBody>
          <a:bodyPr/>
          <a:lstStyle/>
          <a:p>
            <a:pPr algn="just">
              <a:lnSpc>
                <a:spcPct val="107000"/>
              </a:lnSpc>
              <a:spcAft>
                <a:spcPts val="800"/>
              </a:spcAft>
            </a:pPr>
            <a:endParaRPr lang="en-US" sz="1800" dirty="0">
              <a:effectLst/>
              <a:latin typeface="Avenir LT Std 35 Light"/>
              <a:ea typeface="DengXian" panose="020B0503020204020204" pitchFamily="2" charset="-122"/>
              <a:cs typeface="Arial" panose="020B0604020202020204" pitchFamily="34" charset="0"/>
            </a:endParaRPr>
          </a:p>
          <a:p>
            <a:pPr algn="just">
              <a:lnSpc>
                <a:spcPct val="107000"/>
              </a:lnSpc>
              <a:spcAft>
                <a:spcPts val="800"/>
              </a:spcAft>
            </a:pPr>
            <a:endParaRPr lang="en-US" sz="1800" dirty="0">
              <a:effectLst/>
              <a:latin typeface="Avenir LT Std 35 Light"/>
              <a:ea typeface="DengXian" panose="020B0503020204020204" pitchFamily="2" charset="-122"/>
              <a:cs typeface="Arial" panose="020B0604020202020204" pitchFamily="34" charset="0"/>
            </a:endParaRPr>
          </a:p>
          <a:p>
            <a:pPr algn="just">
              <a:lnSpc>
                <a:spcPct val="107000"/>
              </a:lnSpc>
              <a:spcAft>
                <a:spcPts val="800"/>
              </a:spcAft>
            </a:pPr>
            <a:endParaRPr lang="en-US" sz="1800" dirty="0">
              <a:effectLst/>
              <a:latin typeface="Avenir LT Std 35 Light"/>
              <a:ea typeface="DengXian" panose="020B0503020204020204" pitchFamily="2" charset="-122"/>
              <a:cs typeface="Arial" panose="020B0604020202020204" pitchFamily="34" charset="0"/>
            </a:endParaRPr>
          </a:p>
          <a:p>
            <a:pPr algn="l">
              <a:lnSpc>
                <a:spcPct val="107000"/>
              </a:lnSpc>
              <a:spcAft>
                <a:spcPts val="800"/>
              </a:spcAft>
            </a:pPr>
            <a:r>
              <a:rPr lang="en-US" sz="1800" dirty="0">
                <a:effectLst/>
                <a:ea typeface="DengXian" panose="020B0503020204020204" pitchFamily="2" charset="-122"/>
                <a:cs typeface="Arial" panose="020B0604020202020204" pitchFamily="34" charset="0"/>
              </a:rPr>
              <a:t>From the plot, we can see that, for age group 40-49 &amp; 50-59, the median value of limit balance is almost the same for both males and females. For age group 20-29 and 30-39, the median value of limit balance is higher for female and for age group 60-79, the median value of limit balance is higher for male.</a:t>
            </a:r>
            <a:endParaRPr lang="en-IN" sz="1800" dirty="0">
              <a:effectLst/>
              <a:ea typeface="DengXian" panose="020B0503020204020204" pitchFamily="2" charset="-122"/>
              <a:cs typeface="Cordia New" panose="020B0304020202020204" pitchFamily="34" charset="-34"/>
            </a:endParaRPr>
          </a:p>
        </p:txBody>
      </p:sp>
      <p:sp>
        <p:nvSpPr>
          <p:cNvPr id="7" name="Text Placeholder 6">
            <a:extLst>
              <a:ext uri="{FF2B5EF4-FFF2-40B4-BE49-F238E27FC236}">
                <a16:creationId xmlns:a16="http://schemas.microsoft.com/office/drawing/2014/main" id="{8CD63F24-9EE3-4E57-BB5C-D15131A2FCE9}"/>
              </a:ext>
            </a:extLst>
          </p:cNvPr>
          <p:cNvSpPr>
            <a:spLocks noGrp="1"/>
          </p:cNvSpPr>
          <p:nvPr>
            <p:ph type="body" sz="quarter" idx="3"/>
          </p:nvPr>
        </p:nvSpPr>
        <p:spPr>
          <a:xfrm>
            <a:off x="6394549" y="5437323"/>
            <a:ext cx="4895330" cy="1034498"/>
          </a:xfrm>
        </p:spPr>
        <p:txBody>
          <a:bodyPr/>
          <a:lstStyle/>
          <a:p>
            <a:pPr algn="l"/>
            <a:r>
              <a:rPr lang="en-US" sz="1800" dirty="0">
                <a:effectLst/>
                <a:latin typeface="Avenir LT Std 35 Light"/>
                <a:ea typeface="DengXian" panose="020B0503020204020204" pitchFamily="2" charset="-122"/>
                <a:cs typeface="Arial" panose="020B0604020202020204" pitchFamily="34" charset="0"/>
              </a:rPr>
              <a:t> </a:t>
            </a:r>
            <a:r>
              <a:rPr lang="en-US" sz="1800" dirty="0">
                <a:effectLst/>
                <a:ea typeface="DengXian" panose="020B0503020204020204" pitchFamily="2" charset="-122"/>
                <a:cs typeface="Arial" panose="020B0604020202020204" pitchFamily="34" charset="0"/>
              </a:rPr>
              <a:t>From the boxplot, we can see that, for the clients who has education level either ‘Grad School’ or ‘Unknown’, the median value of limit balance is almost the same. For the other education level, median value of limit balance for female is higher than that of male.</a:t>
            </a:r>
            <a:endParaRPr lang="en-IN" dirty="0"/>
          </a:p>
        </p:txBody>
      </p:sp>
      <p:sp>
        <p:nvSpPr>
          <p:cNvPr id="11" name="TextBox 10">
            <a:extLst>
              <a:ext uri="{FF2B5EF4-FFF2-40B4-BE49-F238E27FC236}">
                <a16:creationId xmlns:a16="http://schemas.microsoft.com/office/drawing/2014/main" id="{F4C46BFD-61EC-4D0F-9ED4-AF5D8EA99273}"/>
              </a:ext>
            </a:extLst>
          </p:cNvPr>
          <p:cNvSpPr txBox="1"/>
          <p:nvPr/>
        </p:nvSpPr>
        <p:spPr>
          <a:xfrm>
            <a:off x="173322" y="4079463"/>
            <a:ext cx="6094520" cy="375552"/>
          </a:xfrm>
          <a:prstGeom prst="rect">
            <a:avLst/>
          </a:prstGeom>
          <a:noFill/>
        </p:spPr>
        <p:txBody>
          <a:bodyPr wrap="square">
            <a:spAutoFit/>
          </a:bodyPr>
          <a:lstStyle/>
          <a:p>
            <a:pPr algn="ctr">
              <a:lnSpc>
                <a:spcPct val="107000"/>
              </a:lnSpc>
              <a:spcAft>
                <a:spcPts val="800"/>
              </a:spcAft>
            </a:pPr>
            <a:r>
              <a:rPr lang="en-US" sz="1800" u="sng" dirty="0">
                <a:effectLst/>
                <a:ea typeface="DengXian" panose="020B0503020204020204" pitchFamily="2" charset="-122"/>
                <a:cs typeface="Arial" panose="020B0604020202020204" pitchFamily="34" charset="0"/>
              </a:rPr>
              <a:t>Fig 20: Boxplot of Age Group-Gender-Limit Balance</a:t>
            </a:r>
            <a:endParaRPr lang="en-IN" sz="1800" dirty="0">
              <a:effectLst/>
              <a:ea typeface="DengXian" panose="020B0503020204020204" pitchFamily="2" charset="-122"/>
              <a:cs typeface="Cordia New" panose="020B0304020202020204" pitchFamily="34" charset="-34"/>
            </a:endParaRPr>
          </a:p>
        </p:txBody>
      </p:sp>
      <p:sp>
        <p:nvSpPr>
          <p:cNvPr id="14" name="TextBox 13">
            <a:extLst>
              <a:ext uri="{FF2B5EF4-FFF2-40B4-BE49-F238E27FC236}">
                <a16:creationId xmlns:a16="http://schemas.microsoft.com/office/drawing/2014/main" id="{ED53699A-206D-4988-B482-834F3473C8C0}"/>
              </a:ext>
            </a:extLst>
          </p:cNvPr>
          <p:cNvSpPr txBox="1"/>
          <p:nvPr/>
        </p:nvSpPr>
        <p:spPr>
          <a:xfrm>
            <a:off x="5997213" y="4079463"/>
            <a:ext cx="6094520" cy="375552"/>
          </a:xfrm>
          <a:prstGeom prst="rect">
            <a:avLst/>
          </a:prstGeom>
          <a:noFill/>
        </p:spPr>
        <p:txBody>
          <a:bodyPr wrap="square">
            <a:spAutoFit/>
          </a:bodyPr>
          <a:lstStyle/>
          <a:p>
            <a:pPr algn="ctr">
              <a:lnSpc>
                <a:spcPct val="107000"/>
              </a:lnSpc>
              <a:spcAft>
                <a:spcPts val="800"/>
              </a:spcAft>
            </a:pPr>
            <a:r>
              <a:rPr lang="en-US" sz="1800" u="sng" dirty="0">
                <a:effectLst/>
                <a:ea typeface="DengXian" panose="020B0503020204020204" pitchFamily="2" charset="-122"/>
                <a:cs typeface="Arial" panose="020B0604020202020204" pitchFamily="34" charset="0"/>
              </a:rPr>
              <a:t>Fig 21: Boxplot of Education-Gender-Limit Balance</a:t>
            </a:r>
            <a:endParaRPr lang="en-IN" sz="1800" dirty="0">
              <a:effectLst/>
              <a:ea typeface="DengXian" panose="020B0503020204020204" pitchFamily="2" charset="-122"/>
              <a:cs typeface="Cordia New" panose="020B0304020202020204" pitchFamily="34" charset="-34"/>
            </a:endParaRPr>
          </a:p>
        </p:txBody>
      </p:sp>
      <p:sp>
        <p:nvSpPr>
          <p:cNvPr id="16" name="TextBox 15">
            <a:extLst>
              <a:ext uri="{FF2B5EF4-FFF2-40B4-BE49-F238E27FC236}">
                <a16:creationId xmlns:a16="http://schemas.microsoft.com/office/drawing/2014/main" id="{E18B9EE9-5243-4DD0-AA0F-A083AACA1C06}"/>
              </a:ext>
            </a:extLst>
          </p:cNvPr>
          <p:cNvSpPr txBox="1"/>
          <p:nvPr/>
        </p:nvSpPr>
        <p:spPr>
          <a:xfrm>
            <a:off x="639192" y="302099"/>
            <a:ext cx="11097088" cy="646331"/>
          </a:xfrm>
          <a:prstGeom prst="rect">
            <a:avLst/>
          </a:prstGeom>
          <a:noFill/>
        </p:spPr>
        <p:txBody>
          <a:bodyPr wrap="square">
            <a:spAutoFit/>
          </a:bodyPr>
          <a:lstStyle/>
          <a:p>
            <a:r>
              <a:rPr lang="en-US" sz="1800" dirty="0">
                <a:effectLst/>
                <a:ea typeface="DengXian" panose="020B0503020204020204" pitchFamily="2" charset="-122"/>
                <a:cs typeface="Arial" panose="020B0604020202020204" pitchFamily="34" charset="0"/>
              </a:rPr>
              <a:t>Now, we shall carry out boxplot analysis of the variable Limit Balance. It is the a</a:t>
            </a:r>
            <a:r>
              <a:rPr lang="en-US" sz="1800" dirty="0">
                <a:effectLst/>
                <a:ea typeface="Times New Roman" panose="02020603050405020304" pitchFamily="18" charset="0"/>
                <a:cs typeface="Arial" panose="020B0604020202020204" pitchFamily="34" charset="0"/>
              </a:rPr>
              <a:t>mount of given credit in NT dollars (includes individual and family/supplementary credit.</a:t>
            </a:r>
            <a:endParaRPr lang="en-IN" dirty="0"/>
          </a:p>
        </p:txBody>
      </p:sp>
      <p:pic>
        <p:nvPicPr>
          <p:cNvPr id="12" name="Picture 11">
            <a:extLst>
              <a:ext uri="{FF2B5EF4-FFF2-40B4-BE49-F238E27FC236}">
                <a16:creationId xmlns:a16="http://schemas.microsoft.com/office/drawing/2014/main" id="{69386FD7-3720-462B-A3E2-6753F92937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3431" y="1280413"/>
            <a:ext cx="4871720" cy="2767804"/>
          </a:xfrm>
          <a:prstGeom prst="rect">
            <a:avLst/>
          </a:prstGeom>
        </p:spPr>
      </p:pic>
      <p:pic>
        <p:nvPicPr>
          <p:cNvPr id="13" name="Picture 12">
            <a:extLst>
              <a:ext uri="{FF2B5EF4-FFF2-40B4-BE49-F238E27FC236}">
                <a16:creationId xmlns:a16="http://schemas.microsoft.com/office/drawing/2014/main" id="{B2DDFDA1-97FE-4435-9202-42CF84AEEF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4549" y="1280414"/>
            <a:ext cx="5173055" cy="2767804"/>
          </a:xfrm>
          <a:prstGeom prst="rect">
            <a:avLst/>
          </a:prstGeom>
        </p:spPr>
      </p:pic>
    </p:spTree>
    <p:extLst>
      <p:ext uri="{BB962C8B-B14F-4D97-AF65-F5344CB8AC3E}">
        <p14:creationId xmlns:p14="http://schemas.microsoft.com/office/powerpoint/2010/main" val="1667619576"/>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AF584F-6827-4096-ADB4-477869492C45}"/>
              </a:ext>
            </a:extLst>
          </p:cNvPr>
          <p:cNvSpPr>
            <a:spLocks noGrp="1"/>
          </p:cNvSpPr>
          <p:nvPr>
            <p:ph idx="4294967295"/>
          </p:nvPr>
        </p:nvSpPr>
        <p:spPr>
          <a:xfrm>
            <a:off x="168676" y="257453"/>
            <a:ext cx="11833934" cy="6454498"/>
          </a:xfrm>
        </p:spPr>
        <p:txBody>
          <a:bodyPr>
            <a:normAutofit/>
          </a:bodyPr>
          <a:lstStyle/>
          <a:p>
            <a:pPr indent="0" algn="just">
              <a:lnSpc>
                <a:spcPct val="107000"/>
              </a:lnSpc>
              <a:spcAft>
                <a:spcPts val="800"/>
              </a:spcAft>
              <a:buNone/>
            </a:pPr>
            <a:r>
              <a:rPr lang="en-US" sz="1800" dirty="0">
                <a:solidFill>
                  <a:schemeClr val="tx1"/>
                </a:solidFill>
                <a:effectLst/>
                <a:ea typeface="DengXian" panose="020B0503020204020204" pitchFamily="2" charset="-122"/>
                <a:cs typeface="Cordia New" panose="020B0304020202020204" pitchFamily="34" charset="-34"/>
              </a:rPr>
              <a:t>Now, we shall see how proportion of defaulters vary across different gender-education level together.</a:t>
            </a:r>
            <a:endParaRPr lang="en-IN" sz="1800" dirty="0">
              <a:solidFill>
                <a:schemeClr val="tx1"/>
              </a:solidFill>
              <a:effectLst/>
              <a:ea typeface="DengXian" panose="020B0503020204020204" pitchFamily="2" charset="-122"/>
              <a:cs typeface="Cordia New" panose="020B0304020202020204" pitchFamily="34" charset="-34"/>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r>
              <a:rPr lang="en-US" sz="1800" dirty="0">
                <a:solidFill>
                  <a:schemeClr val="tx1"/>
                </a:solidFill>
                <a:effectLst/>
                <a:ea typeface="DengXian" panose="020B0503020204020204" pitchFamily="2" charset="-122"/>
                <a:cs typeface="Arial" panose="020B0604020202020204" pitchFamily="34" charset="0"/>
              </a:rPr>
              <a:t>                                                 </a:t>
            </a:r>
            <a:endParaRPr lang="en-IN" sz="1800" dirty="0">
              <a:solidFill>
                <a:schemeClr val="tx1"/>
              </a:solidFill>
              <a:effectLst/>
              <a:ea typeface="DengXian" panose="020B0503020204020204" pitchFamily="2" charset="-122"/>
              <a:cs typeface="Cordia New" panose="020B0304020202020204" pitchFamily="34" charset="-34"/>
            </a:endParaRPr>
          </a:p>
          <a:p>
            <a:pPr marL="36900" indent="0" algn="ctr">
              <a:lnSpc>
                <a:spcPct val="107000"/>
              </a:lnSpc>
              <a:spcAft>
                <a:spcPts val="800"/>
              </a:spcAft>
              <a:buNone/>
            </a:pPr>
            <a:endParaRPr lang="en-US" sz="1800" u="sng" dirty="0">
              <a:effectLst/>
              <a:ea typeface="DengXian" panose="020B0503020204020204" pitchFamily="2" charset="-122"/>
              <a:cs typeface="Arial" panose="020B0604020202020204" pitchFamily="34" charset="0"/>
            </a:endParaRPr>
          </a:p>
          <a:p>
            <a:pPr marL="36900" indent="0" algn="ctr">
              <a:lnSpc>
                <a:spcPct val="107000"/>
              </a:lnSpc>
              <a:spcAft>
                <a:spcPts val="800"/>
              </a:spcAft>
              <a:buNone/>
            </a:pPr>
            <a:endParaRPr lang="en-US" sz="1800" u="sng" dirty="0">
              <a:effectLst/>
              <a:ea typeface="DengXian" panose="020B0503020204020204" pitchFamily="2" charset="-122"/>
              <a:cs typeface="Arial" panose="020B0604020202020204" pitchFamily="34" charset="0"/>
            </a:endParaRPr>
          </a:p>
          <a:p>
            <a:pPr marL="36900" indent="0" algn="ctr">
              <a:lnSpc>
                <a:spcPct val="107000"/>
              </a:lnSpc>
              <a:spcAft>
                <a:spcPts val="800"/>
              </a:spcAft>
              <a:buNone/>
            </a:pPr>
            <a:endParaRPr lang="en-US" sz="1800" u="sng" dirty="0">
              <a:effectLst/>
              <a:ea typeface="DengXian" panose="020B0503020204020204" pitchFamily="2" charset="-122"/>
              <a:cs typeface="Arial" panose="020B0604020202020204" pitchFamily="34" charset="0"/>
            </a:endParaRPr>
          </a:p>
          <a:p>
            <a:pPr marL="36900" indent="0" algn="ctr">
              <a:lnSpc>
                <a:spcPct val="107000"/>
              </a:lnSpc>
              <a:spcAft>
                <a:spcPts val="800"/>
              </a:spcAft>
              <a:buNone/>
            </a:pPr>
            <a:endParaRPr lang="en-US" sz="1800" u="sng" dirty="0">
              <a:effectLst/>
              <a:ea typeface="DengXian" panose="020B0503020204020204" pitchFamily="2" charset="-122"/>
              <a:cs typeface="Arial" panose="020B0604020202020204" pitchFamily="34" charset="0"/>
            </a:endParaRPr>
          </a:p>
          <a:p>
            <a:pPr marL="36900" indent="0" algn="ctr">
              <a:lnSpc>
                <a:spcPct val="107000"/>
              </a:lnSpc>
              <a:spcAft>
                <a:spcPts val="800"/>
              </a:spcAft>
              <a:buNone/>
            </a:pPr>
            <a:endParaRPr lang="en-US" sz="1800" u="sng" dirty="0">
              <a:effectLst/>
              <a:ea typeface="DengXian" panose="020B0503020204020204" pitchFamily="2" charset="-122"/>
              <a:cs typeface="Arial" panose="020B0604020202020204" pitchFamily="34" charset="0"/>
            </a:endParaRPr>
          </a:p>
          <a:p>
            <a:pPr marL="36900" indent="0" algn="ctr">
              <a:lnSpc>
                <a:spcPct val="107000"/>
              </a:lnSpc>
              <a:spcAft>
                <a:spcPts val="800"/>
              </a:spcAft>
              <a:buNone/>
            </a:pPr>
            <a:r>
              <a:rPr lang="en-US" sz="1800" u="sng" dirty="0">
                <a:effectLst/>
                <a:ea typeface="DengXian" panose="020B0503020204020204" pitchFamily="2" charset="-122"/>
                <a:cs typeface="Arial" panose="020B0604020202020204" pitchFamily="34" charset="0"/>
              </a:rPr>
              <a:t>Fig 22: Boxplot of Marital Status-Gender-Limit Balance</a:t>
            </a:r>
            <a:endParaRPr lang="en-IN" sz="1800" dirty="0">
              <a:effectLst/>
              <a:ea typeface="DengXian" panose="020B0503020204020204" pitchFamily="2" charset="-122"/>
              <a:cs typeface="Cordia New" panose="020B0304020202020204" pitchFamily="34" charset="-34"/>
            </a:endParaRPr>
          </a:p>
          <a:p>
            <a:pPr marL="36900" indent="0">
              <a:lnSpc>
                <a:spcPct val="107000"/>
              </a:lnSpc>
              <a:spcAft>
                <a:spcPts val="800"/>
              </a:spcAft>
              <a:buNone/>
            </a:pPr>
            <a:r>
              <a:rPr lang="en-US" sz="1800" dirty="0">
                <a:effectLst/>
                <a:ea typeface="DengXian" panose="020B0503020204020204" pitchFamily="2" charset="-122"/>
                <a:cs typeface="Arial" panose="020B0604020202020204" pitchFamily="34" charset="0"/>
              </a:rPr>
              <a:t>From the boxplot, we can see that, the median value of limit balance is almost same for those males and females who had divorce. Median value of limit balance is  more for female for the persons whose marital status is either unknown or is single and for married persons, median value of limit balance is more for male.</a:t>
            </a:r>
            <a:endParaRPr lang="en-IN" sz="1800" dirty="0">
              <a:effectLst/>
              <a:ea typeface="DengXian" panose="020B0503020204020204" pitchFamily="2" charset="-122"/>
              <a:cs typeface="Cordia New" panose="020B0304020202020204" pitchFamily="34" charset="-34"/>
            </a:endParaRPr>
          </a:p>
        </p:txBody>
      </p:sp>
      <p:pic>
        <p:nvPicPr>
          <p:cNvPr id="4" name="Picture 3">
            <a:extLst>
              <a:ext uri="{FF2B5EF4-FFF2-40B4-BE49-F238E27FC236}">
                <a16:creationId xmlns:a16="http://schemas.microsoft.com/office/drawing/2014/main" id="{D22E6BF7-F34E-4DF4-9C21-AA193872D0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0854" y="941033"/>
            <a:ext cx="6436311" cy="3941685"/>
          </a:xfrm>
          <a:prstGeom prst="rect">
            <a:avLst/>
          </a:prstGeom>
        </p:spPr>
      </p:pic>
    </p:spTree>
    <p:extLst>
      <p:ext uri="{BB962C8B-B14F-4D97-AF65-F5344CB8AC3E}">
        <p14:creationId xmlns:p14="http://schemas.microsoft.com/office/powerpoint/2010/main" val="1854291350"/>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CDC0BDB-9664-4DE6-9204-AA63FDACD6FE}"/>
              </a:ext>
            </a:extLst>
          </p:cNvPr>
          <p:cNvSpPr txBox="1"/>
          <p:nvPr/>
        </p:nvSpPr>
        <p:spPr>
          <a:xfrm>
            <a:off x="535619" y="1394416"/>
            <a:ext cx="11256887" cy="1463991"/>
          </a:xfrm>
          <a:prstGeom prst="rect">
            <a:avLst/>
          </a:prstGeom>
          <a:noFill/>
        </p:spPr>
        <p:txBody>
          <a:bodyPr wrap="square">
            <a:spAutoFit/>
          </a:bodyPr>
          <a:lstStyle/>
          <a:p>
            <a:pPr>
              <a:lnSpc>
                <a:spcPct val="107000"/>
              </a:lnSpc>
              <a:spcAft>
                <a:spcPts val="800"/>
              </a:spcAft>
            </a:pPr>
            <a:r>
              <a:rPr lang="en-US" dirty="0">
                <a:effectLst/>
                <a:ea typeface="DengXian" panose="020B0503020204020204" pitchFamily="2" charset="-122"/>
                <a:cs typeface="Cordia New" panose="020B0304020202020204" pitchFamily="34" charset="-34"/>
              </a:rPr>
              <a:t>We want to test whether proportions of different levels for each of the categorical variables are significantly different or not using 2-proportion Z-test.</a:t>
            </a:r>
            <a:endParaRPr lang="en-IN" dirty="0">
              <a:effectLst/>
              <a:ea typeface="DengXian" panose="020B0503020204020204" pitchFamily="2" charset="-122"/>
              <a:cs typeface="Cordia New" panose="020B0304020202020204" pitchFamily="34" charset="-34"/>
            </a:endParaRPr>
          </a:p>
          <a:p>
            <a:pPr>
              <a:lnSpc>
                <a:spcPct val="107000"/>
              </a:lnSpc>
              <a:spcAft>
                <a:spcPts val="800"/>
              </a:spcAft>
            </a:pPr>
            <a:r>
              <a:rPr lang="en-US" dirty="0">
                <a:effectLst/>
                <a:ea typeface="DengXian" panose="020B0503020204020204" pitchFamily="2" charset="-122"/>
                <a:cs typeface="Cordia New" panose="020B0304020202020204" pitchFamily="34" charset="-34"/>
              </a:rPr>
              <a:t>In 2-proportion Z-test we want to test,</a:t>
            </a:r>
            <a:endParaRPr lang="en-IN" dirty="0">
              <a:effectLst/>
              <a:ea typeface="DengXian" panose="020B0503020204020204" pitchFamily="2" charset="-122"/>
              <a:cs typeface="Cordia New" panose="020B0304020202020204" pitchFamily="34" charset="-34"/>
            </a:endParaRPr>
          </a:p>
          <a:p>
            <a:pPr>
              <a:lnSpc>
                <a:spcPct val="107000"/>
              </a:lnSpc>
              <a:spcAft>
                <a:spcPts val="800"/>
              </a:spcAft>
            </a:pPr>
            <a:r>
              <a:rPr lang="en-US" dirty="0">
                <a:effectLst/>
                <a:ea typeface="DengXian" panose="020B0503020204020204" pitchFamily="2" charset="-122"/>
                <a:cs typeface="Cordia New" panose="020B0304020202020204" pitchFamily="34" charset="-34"/>
              </a:rPr>
              <a:t>                                                   H</a:t>
            </a:r>
            <a:r>
              <a:rPr lang="en-US" baseline="-25000" dirty="0">
                <a:effectLst/>
                <a:ea typeface="DengXian" panose="020B0503020204020204" pitchFamily="2" charset="-122"/>
                <a:cs typeface="Cordia New" panose="020B0304020202020204" pitchFamily="34" charset="-34"/>
              </a:rPr>
              <a:t>0</a:t>
            </a:r>
            <a:r>
              <a:rPr lang="en-US" dirty="0">
                <a:effectLst/>
                <a:ea typeface="DengXian" panose="020B0503020204020204" pitchFamily="2" charset="-122"/>
                <a:cs typeface="Cordia New" panose="020B0304020202020204" pitchFamily="34" charset="-34"/>
              </a:rPr>
              <a:t>: p</a:t>
            </a:r>
            <a:r>
              <a:rPr lang="en-US" baseline="-25000" dirty="0">
                <a:effectLst/>
                <a:ea typeface="DengXian" panose="020B0503020204020204" pitchFamily="2" charset="-122"/>
                <a:cs typeface="Cordia New" panose="020B0304020202020204" pitchFamily="34" charset="-34"/>
              </a:rPr>
              <a:t>1</a:t>
            </a:r>
            <a:r>
              <a:rPr lang="en-US" dirty="0">
                <a:effectLst/>
                <a:ea typeface="DengXian" panose="020B0503020204020204" pitchFamily="2" charset="-122"/>
                <a:cs typeface="Cordia New" panose="020B0304020202020204" pitchFamily="34" charset="-34"/>
              </a:rPr>
              <a:t> = p</a:t>
            </a:r>
            <a:r>
              <a:rPr lang="en-US" baseline="-25000" dirty="0">
                <a:effectLst/>
                <a:ea typeface="DengXian" panose="020B0503020204020204" pitchFamily="2" charset="-122"/>
                <a:cs typeface="Cordia New" panose="020B0304020202020204" pitchFamily="34" charset="-34"/>
              </a:rPr>
              <a:t>2</a:t>
            </a:r>
            <a:r>
              <a:rPr lang="en-US" dirty="0">
                <a:effectLst/>
                <a:ea typeface="DengXian" panose="020B0503020204020204" pitchFamily="2" charset="-122"/>
                <a:cs typeface="Cordia New" panose="020B0304020202020204" pitchFamily="34" charset="-34"/>
              </a:rPr>
              <a:t>         against           H</a:t>
            </a:r>
            <a:r>
              <a:rPr lang="en-US" baseline="-25000" dirty="0">
                <a:effectLst/>
                <a:ea typeface="DengXian" panose="020B0503020204020204" pitchFamily="2" charset="-122"/>
                <a:cs typeface="Cordia New" panose="020B0304020202020204" pitchFamily="34" charset="-34"/>
              </a:rPr>
              <a:t>1</a:t>
            </a:r>
            <a:r>
              <a:rPr lang="en-US" dirty="0">
                <a:effectLst/>
                <a:ea typeface="DengXian" panose="020B0503020204020204" pitchFamily="2" charset="-122"/>
                <a:cs typeface="Cordia New" panose="020B0304020202020204" pitchFamily="34" charset="-34"/>
              </a:rPr>
              <a:t>: p</a:t>
            </a:r>
            <a:r>
              <a:rPr lang="en-US" baseline="-25000" dirty="0">
                <a:effectLst/>
                <a:ea typeface="DengXian" panose="020B0503020204020204" pitchFamily="2" charset="-122"/>
                <a:cs typeface="Cordia New" panose="020B0304020202020204" pitchFamily="34" charset="-34"/>
              </a:rPr>
              <a:t>1 </a:t>
            </a:r>
            <a:r>
              <a:rPr lang="en-US" dirty="0">
                <a:effectLst/>
                <a:ea typeface="DengXian" panose="020B0503020204020204" pitchFamily="2" charset="-122"/>
                <a:cs typeface="Calibri" panose="020F0502020204030204" pitchFamily="34" charset="0"/>
              </a:rPr>
              <a:t>≠p</a:t>
            </a:r>
            <a:r>
              <a:rPr lang="en-US" baseline="-25000" dirty="0">
                <a:effectLst/>
                <a:ea typeface="DengXian" panose="020B0503020204020204" pitchFamily="2" charset="-122"/>
                <a:cs typeface="Calibri" panose="020F0502020204030204" pitchFamily="34" charset="0"/>
              </a:rPr>
              <a:t>2</a:t>
            </a:r>
            <a:endParaRPr lang="en-IN" dirty="0">
              <a:effectLst/>
              <a:ea typeface="DengXian" panose="020B0503020204020204" pitchFamily="2" charset="-122"/>
              <a:cs typeface="Cordia New" panose="020B0304020202020204" pitchFamily="34" charset="-34"/>
            </a:endParaRPr>
          </a:p>
        </p:txBody>
      </p:sp>
      <p:sp>
        <p:nvSpPr>
          <p:cNvPr id="8" name="TextBox 7">
            <a:extLst>
              <a:ext uri="{FF2B5EF4-FFF2-40B4-BE49-F238E27FC236}">
                <a16:creationId xmlns:a16="http://schemas.microsoft.com/office/drawing/2014/main" id="{CC7EF372-888D-48BB-888D-81A64E476008}"/>
              </a:ext>
            </a:extLst>
          </p:cNvPr>
          <p:cNvSpPr txBox="1"/>
          <p:nvPr/>
        </p:nvSpPr>
        <p:spPr>
          <a:xfrm>
            <a:off x="4350058" y="334612"/>
            <a:ext cx="6274292" cy="461858"/>
          </a:xfrm>
          <a:prstGeom prst="rect">
            <a:avLst/>
          </a:prstGeom>
          <a:noFill/>
        </p:spPr>
        <p:txBody>
          <a:bodyPr wrap="square">
            <a:spAutoFit/>
          </a:bodyPr>
          <a:lstStyle/>
          <a:p>
            <a:pPr lvl="0">
              <a:lnSpc>
                <a:spcPct val="107000"/>
              </a:lnSpc>
              <a:spcBef>
                <a:spcPts val="1200"/>
              </a:spcBef>
            </a:pPr>
            <a:r>
              <a:rPr lang="en-US" sz="2400" b="1" u="sng" kern="0" dirty="0">
                <a:effectLst/>
                <a:ea typeface="DengXian Light" panose="02010600030101010101" pitchFamily="2" charset="-122"/>
                <a:cs typeface="Angsana New" panose="02020603050405020304" pitchFamily="18" charset="-34"/>
              </a:rPr>
              <a:t>Testing of Hypothesis</a:t>
            </a:r>
            <a:endParaRPr lang="en-IN" sz="2400" b="1" kern="0" dirty="0">
              <a:effectLst/>
              <a:ea typeface="DengXian Light" panose="02010600030101010101" pitchFamily="2" charset="-122"/>
              <a:cs typeface="Angsana New" panose="02020603050405020304" pitchFamily="18" charset="-34"/>
            </a:endParaRPr>
          </a:p>
        </p:txBody>
      </p:sp>
      <p:pic>
        <p:nvPicPr>
          <p:cNvPr id="9" name="Picture 8">
            <a:extLst>
              <a:ext uri="{FF2B5EF4-FFF2-40B4-BE49-F238E27FC236}">
                <a16:creationId xmlns:a16="http://schemas.microsoft.com/office/drawing/2014/main" id="{5C9FB690-DBB8-4F49-9161-917F833E64D2}"/>
              </a:ext>
            </a:extLst>
          </p:cNvPr>
          <p:cNvPicPr>
            <a:picLocks noChangeAspect="1"/>
          </p:cNvPicPr>
          <p:nvPr/>
        </p:nvPicPr>
        <p:blipFill>
          <a:blip r:embed="rId2"/>
          <a:stretch>
            <a:fillRect/>
          </a:stretch>
        </p:blipFill>
        <p:spPr>
          <a:xfrm>
            <a:off x="4438834" y="3678747"/>
            <a:ext cx="2695113" cy="821693"/>
          </a:xfrm>
          <a:prstGeom prst="rect">
            <a:avLst/>
          </a:prstGeom>
        </p:spPr>
      </p:pic>
      <p:sp>
        <p:nvSpPr>
          <p:cNvPr id="12" name="TextBox 11">
            <a:extLst>
              <a:ext uri="{FF2B5EF4-FFF2-40B4-BE49-F238E27FC236}">
                <a16:creationId xmlns:a16="http://schemas.microsoft.com/office/drawing/2014/main" id="{31D545AF-785B-4A72-A37C-CBCF6419D10C}"/>
              </a:ext>
            </a:extLst>
          </p:cNvPr>
          <p:cNvSpPr txBox="1"/>
          <p:nvPr/>
        </p:nvSpPr>
        <p:spPr>
          <a:xfrm>
            <a:off x="497148" y="3080801"/>
            <a:ext cx="6094520" cy="375552"/>
          </a:xfrm>
          <a:prstGeom prst="rect">
            <a:avLst/>
          </a:prstGeom>
          <a:noFill/>
        </p:spPr>
        <p:txBody>
          <a:bodyPr wrap="square">
            <a:spAutoFit/>
          </a:bodyPr>
          <a:lstStyle/>
          <a:p>
            <a:pPr>
              <a:lnSpc>
                <a:spcPct val="107000"/>
              </a:lnSpc>
              <a:spcAft>
                <a:spcPts val="800"/>
              </a:spcAft>
            </a:pPr>
            <a:r>
              <a:rPr lang="en-US" sz="1800" dirty="0">
                <a:effectLst/>
                <a:ea typeface="DengXian" panose="020B0503020204020204" pitchFamily="2" charset="-122"/>
                <a:cs typeface="Calibri" panose="020F0502020204030204" pitchFamily="34" charset="0"/>
              </a:rPr>
              <a:t>And the test statistic is</a:t>
            </a:r>
            <a:r>
              <a:rPr lang="en-US" sz="1800" dirty="0">
                <a:effectLst/>
                <a:latin typeface="Avenir LT Std 35 Light"/>
                <a:ea typeface="DengXian" panose="020B0503020204020204" pitchFamily="2" charset="-122"/>
                <a:cs typeface="Calibri" panose="020F0502020204030204" pitchFamily="34" charset="0"/>
              </a:rPr>
              <a:t>,</a:t>
            </a:r>
            <a:endParaRPr lang="en-IN" sz="1600" dirty="0">
              <a:effectLst/>
              <a:latin typeface="Calibri" panose="020F0502020204030204" pitchFamily="34" charset="0"/>
              <a:ea typeface="DengXian" panose="020B0503020204020204" pitchFamily="2" charset="-122"/>
              <a:cs typeface="Cordia New" panose="020B0304020202020204" pitchFamily="34" charset="-34"/>
            </a:endParaRPr>
          </a:p>
        </p:txBody>
      </p:sp>
      <p:sp>
        <p:nvSpPr>
          <p:cNvPr id="14" name="TextBox 13">
            <a:extLst>
              <a:ext uri="{FF2B5EF4-FFF2-40B4-BE49-F238E27FC236}">
                <a16:creationId xmlns:a16="http://schemas.microsoft.com/office/drawing/2014/main" id="{375D78EA-BCDF-4697-944C-7A9229765D7D}"/>
              </a:ext>
            </a:extLst>
          </p:cNvPr>
          <p:cNvSpPr txBox="1"/>
          <p:nvPr/>
        </p:nvSpPr>
        <p:spPr>
          <a:xfrm>
            <a:off x="535619" y="5133004"/>
            <a:ext cx="6094520" cy="375552"/>
          </a:xfrm>
          <a:prstGeom prst="rect">
            <a:avLst/>
          </a:prstGeom>
          <a:noFill/>
        </p:spPr>
        <p:txBody>
          <a:bodyPr wrap="square">
            <a:spAutoFit/>
          </a:bodyPr>
          <a:lstStyle/>
          <a:p>
            <a:pPr>
              <a:lnSpc>
                <a:spcPct val="107000"/>
              </a:lnSpc>
              <a:spcAft>
                <a:spcPts val="800"/>
              </a:spcAft>
            </a:pPr>
            <a:r>
              <a:rPr lang="en-US" sz="1800" dirty="0">
                <a:effectLst/>
                <a:ea typeface="DengXian" panose="020B0503020204020204" pitchFamily="2" charset="-122"/>
                <a:cs typeface="Calibri" panose="020F0502020204030204" pitchFamily="34" charset="0"/>
              </a:rPr>
              <a:t>Under H</a:t>
            </a:r>
            <a:r>
              <a:rPr lang="en-US" sz="1800" baseline="-25000" dirty="0">
                <a:effectLst/>
                <a:ea typeface="DengXian" panose="020B0503020204020204" pitchFamily="2" charset="-122"/>
                <a:cs typeface="Calibri" panose="020F0502020204030204" pitchFamily="34" charset="0"/>
              </a:rPr>
              <a:t>0</a:t>
            </a:r>
            <a:r>
              <a:rPr lang="en-US" sz="1800" dirty="0">
                <a:effectLst/>
                <a:ea typeface="DengXian" panose="020B0503020204020204" pitchFamily="2" charset="-122"/>
                <a:cs typeface="Calibri" panose="020F0502020204030204" pitchFamily="34" charset="0"/>
              </a:rPr>
              <a:t> , the test statistic Z follows N(0,1).</a:t>
            </a:r>
            <a:endParaRPr lang="en-IN" sz="1600" dirty="0">
              <a:effectLst/>
              <a:ea typeface="DengXian" panose="020B0503020204020204" pitchFamily="2" charset="-122"/>
              <a:cs typeface="Cordia New" panose="020B0304020202020204" pitchFamily="34" charset="-34"/>
            </a:endParaRPr>
          </a:p>
        </p:txBody>
      </p:sp>
      <p:sp>
        <p:nvSpPr>
          <p:cNvPr id="16" name="TextBox 15">
            <a:extLst>
              <a:ext uri="{FF2B5EF4-FFF2-40B4-BE49-F238E27FC236}">
                <a16:creationId xmlns:a16="http://schemas.microsoft.com/office/drawing/2014/main" id="{98E3A5ED-3468-427D-B185-7755B91DEE79}"/>
              </a:ext>
            </a:extLst>
          </p:cNvPr>
          <p:cNvSpPr txBox="1"/>
          <p:nvPr/>
        </p:nvSpPr>
        <p:spPr>
          <a:xfrm>
            <a:off x="535618" y="5605684"/>
            <a:ext cx="11256887" cy="768672"/>
          </a:xfrm>
          <a:prstGeom prst="rect">
            <a:avLst/>
          </a:prstGeom>
          <a:noFill/>
        </p:spPr>
        <p:txBody>
          <a:bodyPr wrap="square">
            <a:spAutoFit/>
          </a:bodyPr>
          <a:lstStyle/>
          <a:p>
            <a:pPr>
              <a:lnSpc>
                <a:spcPct val="107000"/>
              </a:lnSpc>
              <a:spcAft>
                <a:spcPts val="800"/>
              </a:spcAft>
            </a:pPr>
            <a:r>
              <a:rPr lang="en-US" dirty="0">
                <a:effectLst/>
                <a:ea typeface="DengXian" panose="020B0503020204020204" pitchFamily="2" charset="-122"/>
                <a:cs typeface="Calibri" panose="020F0502020204030204" pitchFamily="34" charset="0"/>
              </a:rPr>
              <a:t>We reject null hypothesis at level α if |</a:t>
            </a:r>
            <a:r>
              <a:rPr lang="en-US" dirty="0" err="1">
                <a:effectLst/>
                <a:ea typeface="DengXian" panose="020B0503020204020204" pitchFamily="2" charset="-122"/>
                <a:cs typeface="Calibri" panose="020F0502020204030204" pitchFamily="34" charset="0"/>
              </a:rPr>
              <a:t>Z</a:t>
            </a:r>
            <a:r>
              <a:rPr lang="en-US" baseline="-25000" dirty="0" err="1">
                <a:effectLst/>
                <a:ea typeface="DengXian" panose="020B0503020204020204" pitchFamily="2" charset="-122"/>
                <a:cs typeface="Calibri" panose="020F0502020204030204" pitchFamily="34" charset="0"/>
              </a:rPr>
              <a:t>obs</a:t>
            </a:r>
            <a:r>
              <a:rPr lang="en-US" dirty="0">
                <a:effectLst/>
                <a:ea typeface="DengXian" panose="020B0503020204020204" pitchFamily="2" charset="-122"/>
                <a:cs typeface="Calibri" panose="020F0502020204030204" pitchFamily="34" charset="0"/>
              </a:rPr>
              <a:t>| &gt; τ</a:t>
            </a:r>
            <a:r>
              <a:rPr lang="en-US" baseline="-25000" dirty="0">
                <a:effectLst/>
                <a:ea typeface="DengXian" panose="020B0503020204020204" pitchFamily="2" charset="-122"/>
                <a:cs typeface="Calibri" panose="020F0502020204030204" pitchFamily="34" charset="0"/>
              </a:rPr>
              <a:t>α/2 </a:t>
            </a:r>
            <a:r>
              <a:rPr lang="en-US" dirty="0">
                <a:effectLst/>
                <a:ea typeface="DengXian" panose="020B0503020204020204" pitchFamily="2" charset="-122"/>
                <a:cs typeface="Calibri" panose="020F0502020204030204" pitchFamily="34" charset="0"/>
              </a:rPr>
              <a:t> or if p- value for the test is less than α</a:t>
            </a:r>
            <a:endParaRPr lang="en-IN" dirty="0">
              <a:effectLst/>
              <a:ea typeface="DengXian" panose="020B0503020204020204" pitchFamily="2" charset="-122"/>
              <a:cs typeface="Cordia New" panose="020B0304020202020204" pitchFamily="34" charset="-34"/>
            </a:endParaRPr>
          </a:p>
          <a:p>
            <a:pPr>
              <a:lnSpc>
                <a:spcPct val="107000"/>
              </a:lnSpc>
              <a:spcAft>
                <a:spcPts val="800"/>
              </a:spcAft>
            </a:pPr>
            <a:r>
              <a:rPr lang="en-US" dirty="0">
                <a:effectLst/>
                <a:ea typeface="DengXian" panose="020B0503020204020204" pitchFamily="2" charset="-122"/>
                <a:cs typeface="Calibri" panose="020F0502020204030204" pitchFamily="34" charset="0"/>
              </a:rPr>
              <a:t>Now we want to test the following hypothesis using our data:</a:t>
            </a:r>
            <a:endParaRPr lang="en-IN" dirty="0">
              <a:effectLst/>
              <a:ea typeface="DengXian" panose="020B0503020204020204" pitchFamily="2" charset="-122"/>
              <a:cs typeface="Cordia New" panose="020B0304020202020204" pitchFamily="34" charset="-34"/>
            </a:endParaRPr>
          </a:p>
        </p:txBody>
      </p:sp>
    </p:spTree>
    <p:extLst>
      <p:ext uri="{BB962C8B-B14F-4D97-AF65-F5344CB8AC3E}">
        <p14:creationId xmlns:p14="http://schemas.microsoft.com/office/powerpoint/2010/main" val="3994564947"/>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714CE0-92A1-4631-96C7-9E1F2DEA3E5A}"/>
              </a:ext>
            </a:extLst>
          </p:cNvPr>
          <p:cNvSpPr txBox="1"/>
          <p:nvPr/>
        </p:nvSpPr>
        <p:spPr>
          <a:xfrm>
            <a:off x="72501" y="129410"/>
            <a:ext cx="12046997" cy="6599179"/>
          </a:xfrm>
          <a:prstGeom prst="rect">
            <a:avLst/>
          </a:prstGeom>
          <a:noFill/>
        </p:spPr>
        <p:txBody>
          <a:bodyPr wrap="square">
            <a:spAutoFit/>
          </a:bodyPr>
          <a:lstStyle/>
          <a:p>
            <a:pPr marL="342900" lvl="0" indent="-342900">
              <a:lnSpc>
                <a:spcPct val="107000"/>
              </a:lnSpc>
              <a:buFont typeface="+mj-lt"/>
              <a:buAutoNum type="arabicPeriod"/>
            </a:pPr>
            <a:r>
              <a:rPr lang="en-US" sz="1800" b="1" dirty="0">
                <a:effectLst/>
                <a:latin typeface="Avenir LT Std 35 Light"/>
                <a:ea typeface="DengXian" panose="020B0503020204020204" pitchFamily="2" charset="-122"/>
                <a:cs typeface="Calibri" panose="020F0502020204030204" pitchFamily="34" charset="0"/>
              </a:rPr>
              <a:t>Whether the proportions of defaulters for male and female clients are significantly different or not</a:t>
            </a:r>
            <a:r>
              <a:rPr lang="en-US" sz="1800" dirty="0">
                <a:effectLst/>
                <a:latin typeface="Avenir LT Std 35 Light"/>
                <a:ea typeface="DengXian" panose="020B0503020204020204" pitchFamily="2" charset="-122"/>
                <a:cs typeface="Calibri" panose="020F0502020204030204" pitchFamily="34" charset="0"/>
              </a:rPr>
              <a:t>.</a:t>
            </a:r>
            <a:endParaRPr lang="en-IN" sz="1600" dirty="0">
              <a:effectLst/>
              <a:latin typeface="Calibri" panose="020F0502020204030204" pitchFamily="34" charset="0"/>
              <a:ea typeface="DengXian" panose="020B0503020204020204" pitchFamily="2" charset="-122"/>
              <a:cs typeface="Cordia New" panose="020B0304020202020204" pitchFamily="34" charset="-34"/>
            </a:endParaRPr>
          </a:p>
          <a:p>
            <a:pPr marL="457200">
              <a:lnSpc>
                <a:spcPct val="107000"/>
              </a:lnSpc>
            </a:pPr>
            <a:r>
              <a:rPr lang="en-US" sz="1800" dirty="0">
                <a:effectLst/>
                <a:latin typeface="Avenir LT Std 35 Light"/>
                <a:ea typeface="DengXian" panose="020B0503020204020204" pitchFamily="2" charset="-122"/>
                <a:cs typeface="Calibri" panose="020F0502020204030204" pitchFamily="34" charset="0"/>
              </a:rPr>
              <a:t>For this test, we got </a:t>
            </a:r>
            <a:r>
              <a:rPr lang="en-US" sz="1800" dirty="0" err="1">
                <a:effectLst/>
                <a:latin typeface="Avenir LT Std 35 Light"/>
                <a:ea typeface="DengXian" panose="020B0503020204020204" pitchFamily="2" charset="-122"/>
                <a:cs typeface="Calibri" panose="020F0502020204030204" pitchFamily="34" charset="0"/>
              </a:rPr>
              <a:t>Z</a:t>
            </a:r>
            <a:r>
              <a:rPr lang="en-US" sz="1800" baseline="-25000" dirty="0" err="1">
                <a:effectLst/>
                <a:latin typeface="Avenir LT Std 35 Light"/>
                <a:ea typeface="DengXian" panose="020B0503020204020204" pitchFamily="2" charset="-122"/>
                <a:cs typeface="Calibri" panose="020F0502020204030204" pitchFamily="34" charset="0"/>
              </a:rPr>
              <a:t>obs</a:t>
            </a:r>
            <a:r>
              <a:rPr lang="en-US" sz="1800" baseline="-25000" dirty="0">
                <a:effectLst/>
                <a:latin typeface="Avenir LT Std 35 Light"/>
                <a:ea typeface="DengXian" panose="020B0503020204020204" pitchFamily="2" charset="-122"/>
                <a:cs typeface="Calibri" panose="020F0502020204030204" pitchFamily="34" charset="0"/>
              </a:rPr>
              <a:t> </a:t>
            </a:r>
            <a:r>
              <a:rPr lang="en-US" sz="1800" dirty="0">
                <a:effectLst/>
                <a:latin typeface="Avenir LT Std 35 Light"/>
                <a:ea typeface="DengXian" panose="020B0503020204020204" pitchFamily="2" charset="-122"/>
                <a:cs typeface="Calibri" panose="020F0502020204030204" pitchFamily="34" charset="0"/>
              </a:rPr>
              <a:t>= 6.9213 and p value = 4.47e-12</a:t>
            </a:r>
            <a:endParaRPr lang="en-IN" sz="1600" dirty="0">
              <a:effectLst/>
              <a:latin typeface="Calibri" panose="020F0502020204030204" pitchFamily="34" charset="0"/>
              <a:ea typeface="DengXian" panose="020B0503020204020204" pitchFamily="2" charset="-122"/>
              <a:cs typeface="Cordia New" panose="020B0304020202020204" pitchFamily="34" charset="-34"/>
            </a:endParaRPr>
          </a:p>
          <a:p>
            <a:pPr marL="457200">
              <a:lnSpc>
                <a:spcPct val="107000"/>
              </a:lnSpc>
            </a:pPr>
            <a:r>
              <a:rPr lang="en-US" sz="1800" dirty="0">
                <a:effectLst/>
                <a:latin typeface="Avenir LT Std 35 Light"/>
                <a:ea typeface="DengXian" panose="020B0503020204020204" pitchFamily="2" charset="-122"/>
                <a:cs typeface="Calibri" panose="020F0502020204030204" pitchFamily="34" charset="0"/>
              </a:rPr>
              <a:t>As p value &lt; </a:t>
            </a:r>
            <a:r>
              <a:rPr lang="en-US" sz="1800" dirty="0">
                <a:effectLst/>
                <a:latin typeface="Calibri" panose="020F0502020204030204" pitchFamily="34" charset="0"/>
                <a:ea typeface="DengXian" panose="020B0503020204020204" pitchFamily="2" charset="-122"/>
                <a:cs typeface="Calibri" panose="020F0502020204030204" pitchFamily="34" charset="0"/>
              </a:rPr>
              <a:t>α</a:t>
            </a:r>
            <a:r>
              <a:rPr lang="en-US" sz="1800" dirty="0">
                <a:effectLst/>
                <a:latin typeface="Avenir LT Std 35 Light"/>
                <a:ea typeface="DengXian" panose="020B0503020204020204" pitchFamily="2" charset="-122"/>
                <a:cs typeface="Calibri" panose="020F0502020204030204" pitchFamily="34" charset="0"/>
              </a:rPr>
              <a:t> = 0.05, we reject null hypothesis at 5% level of significance and conclude that the proportions for male and female are significantly different.</a:t>
            </a:r>
            <a:endParaRPr lang="en-IN" sz="1600" dirty="0">
              <a:effectLst/>
              <a:latin typeface="Calibri" panose="020F0502020204030204" pitchFamily="34" charset="0"/>
              <a:ea typeface="DengXian" panose="020B0503020204020204" pitchFamily="2" charset="-122"/>
              <a:cs typeface="Cordia New" panose="020B0304020202020204" pitchFamily="34" charset="-34"/>
            </a:endParaRPr>
          </a:p>
          <a:p>
            <a:pPr lvl="0">
              <a:lnSpc>
                <a:spcPct val="107000"/>
              </a:lnSpc>
            </a:pPr>
            <a:r>
              <a:rPr lang="en-US" sz="1800" b="1" dirty="0">
                <a:effectLst/>
                <a:latin typeface="Avenir LT Std 35 Light"/>
                <a:ea typeface="DengXian" panose="020B0503020204020204" pitchFamily="2" charset="-122"/>
                <a:cs typeface="Calibri" panose="020F0502020204030204" pitchFamily="34" charset="0"/>
              </a:rPr>
              <a:t>2.   Whether the proportions of defaulters for married and not married clients are significantly different or not</a:t>
            </a:r>
            <a:r>
              <a:rPr lang="en-US" sz="1800" dirty="0">
                <a:effectLst/>
                <a:latin typeface="Avenir LT Std 35 Light"/>
                <a:ea typeface="DengXian" panose="020B0503020204020204" pitchFamily="2" charset="-122"/>
                <a:cs typeface="Calibri" panose="020F0502020204030204" pitchFamily="34" charset="0"/>
              </a:rPr>
              <a:t>.</a:t>
            </a:r>
            <a:endParaRPr lang="en-IN" sz="1600" dirty="0">
              <a:effectLst/>
              <a:latin typeface="Calibri" panose="020F0502020204030204" pitchFamily="34" charset="0"/>
              <a:ea typeface="DengXian" panose="020B0503020204020204" pitchFamily="2" charset="-122"/>
              <a:cs typeface="Cordia New" panose="020B0304020202020204" pitchFamily="34" charset="-34"/>
            </a:endParaRPr>
          </a:p>
          <a:p>
            <a:pPr marL="457200">
              <a:lnSpc>
                <a:spcPct val="107000"/>
              </a:lnSpc>
            </a:pPr>
            <a:r>
              <a:rPr lang="en-US" sz="1800" dirty="0">
                <a:effectLst/>
                <a:latin typeface="Avenir LT Std 35 Light"/>
                <a:ea typeface="DengXian" panose="020B0503020204020204" pitchFamily="2" charset="-122"/>
                <a:cs typeface="Calibri" panose="020F0502020204030204" pitchFamily="34" charset="0"/>
              </a:rPr>
              <a:t>For this test, we got </a:t>
            </a:r>
            <a:r>
              <a:rPr lang="en-US" sz="1800" dirty="0" err="1">
                <a:effectLst/>
                <a:latin typeface="Avenir LT Std 35 Light"/>
                <a:ea typeface="DengXian" panose="020B0503020204020204" pitchFamily="2" charset="-122"/>
                <a:cs typeface="Calibri" panose="020F0502020204030204" pitchFamily="34" charset="0"/>
              </a:rPr>
              <a:t>Z</a:t>
            </a:r>
            <a:r>
              <a:rPr lang="en-US" sz="1800" baseline="-25000" dirty="0" err="1">
                <a:effectLst/>
                <a:latin typeface="Avenir LT Std 35 Light"/>
                <a:ea typeface="DengXian" panose="020B0503020204020204" pitchFamily="2" charset="-122"/>
                <a:cs typeface="Calibri" panose="020F0502020204030204" pitchFamily="34" charset="0"/>
              </a:rPr>
              <a:t>obs</a:t>
            </a:r>
            <a:r>
              <a:rPr lang="en-US" sz="1800" baseline="-25000" dirty="0">
                <a:effectLst/>
                <a:latin typeface="Avenir LT Std 35 Light"/>
                <a:ea typeface="DengXian" panose="020B0503020204020204" pitchFamily="2" charset="-122"/>
                <a:cs typeface="Calibri" panose="020F0502020204030204" pitchFamily="34" charset="0"/>
              </a:rPr>
              <a:t> </a:t>
            </a:r>
            <a:r>
              <a:rPr lang="en-US" sz="1800" dirty="0">
                <a:effectLst/>
                <a:latin typeface="Avenir LT Std 35 Light"/>
                <a:ea typeface="DengXian" panose="020B0503020204020204" pitchFamily="2" charset="-122"/>
                <a:cs typeface="Calibri" panose="020F0502020204030204" pitchFamily="34" charset="0"/>
              </a:rPr>
              <a:t>= 5.1323 and p value = 2.86e-07</a:t>
            </a:r>
            <a:endParaRPr lang="en-IN" sz="1600" dirty="0">
              <a:effectLst/>
              <a:latin typeface="Calibri" panose="020F0502020204030204" pitchFamily="34" charset="0"/>
              <a:ea typeface="DengXian" panose="020B0503020204020204" pitchFamily="2" charset="-122"/>
              <a:cs typeface="Cordia New" panose="020B0304020202020204" pitchFamily="34" charset="-34"/>
            </a:endParaRPr>
          </a:p>
          <a:p>
            <a:pPr marL="457200">
              <a:lnSpc>
                <a:spcPct val="107000"/>
              </a:lnSpc>
            </a:pPr>
            <a:r>
              <a:rPr lang="en-US" sz="1800" dirty="0">
                <a:effectLst/>
                <a:latin typeface="Avenir LT Std 35 Light"/>
                <a:ea typeface="DengXian" panose="020B0503020204020204" pitchFamily="2" charset="-122"/>
                <a:cs typeface="Calibri" panose="020F0502020204030204" pitchFamily="34" charset="0"/>
              </a:rPr>
              <a:t>As p value &lt; </a:t>
            </a:r>
            <a:r>
              <a:rPr lang="en-US" sz="1800" dirty="0">
                <a:effectLst/>
                <a:latin typeface="Calibri" panose="020F0502020204030204" pitchFamily="34" charset="0"/>
                <a:ea typeface="DengXian" panose="020B0503020204020204" pitchFamily="2" charset="-122"/>
                <a:cs typeface="Calibri" panose="020F0502020204030204" pitchFamily="34" charset="0"/>
              </a:rPr>
              <a:t>α</a:t>
            </a:r>
            <a:r>
              <a:rPr lang="en-US" sz="1800" dirty="0">
                <a:effectLst/>
                <a:latin typeface="Avenir LT Std 35 Light"/>
                <a:ea typeface="DengXian" panose="020B0503020204020204" pitchFamily="2" charset="-122"/>
                <a:cs typeface="Calibri" panose="020F0502020204030204" pitchFamily="34" charset="0"/>
              </a:rPr>
              <a:t> = 0.05, we reject null hypothesis at 5% level of significance and conclude that the proportions for married and not married are significantly different.</a:t>
            </a:r>
            <a:endParaRPr lang="en-IN" sz="1600" dirty="0">
              <a:effectLst/>
              <a:latin typeface="Calibri" panose="020F0502020204030204" pitchFamily="34" charset="0"/>
              <a:ea typeface="DengXian" panose="020B0503020204020204" pitchFamily="2" charset="-122"/>
              <a:cs typeface="Cordia New" panose="020B0304020202020204" pitchFamily="34" charset="-34"/>
            </a:endParaRPr>
          </a:p>
          <a:p>
            <a:pPr lvl="0">
              <a:lnSpc>
                <a:spcPct val="107000"/>
              </a:lnSpc>
            </a:pPr>
            <a:r>
              <a:rPr lang="en-US" sz="1800" b="1" dirty="0">
                <a:effectLst/>
                <a:latin typeface="Avenir LT Std 35 Light"/>
                <a:ea typeface="DengXian" panose="020B0503020204020204" pitchFamily="2" charset="-122"/>
                <a:cs typeface="Calibri" panose="020F0502020204030204" pitchFamily="34" charset="0"/>
              </a:rPr>
              <a:t>3.    Whether the proportions of defaulters for clients of age group of 35-60 and below 35 are significantly different or not</a:t>
            </a:r>
            <a:r>
              <a:rPr lang="en-US" sz="1800" dirty="0">
                <a:effectLst/>
                <a:latin typeface="Avenir LT Std 35 Light"/>
                <a:ea typeface="DengXian" panose="020B0503020204020204" pitchFamily="2" charset="-122"/>
                <a:cs typeface="Calibri" panose="020F0502020204030204" pitchFamily="34" charset="0"/>
              </a:rPr>
              <a:t>.</a:t>
            </a:r>
            <a:endParaRPr lang="en-IN" sz="1600" dirty="0">
              <a:effectLst/>
              <a:latin typeface="Calibri" panose="020F0502020204030204" pitchFamily="34" charset="0"/>
              <a:ea typeface="DengXian" panose="020B0503020204020204" pitchFamily="2" charset="-122"/>
              <a:cs typeface="Cordia New" panose="020B0304020202020204" pitchFamily="34" charset="-34"/>
            </a:endParaRPr>
          </a:p>
          <a:p>
            <a:pPr marL="457200">
              <a:lnSpc>
                <a:spcPct val="107000"/>
              </a:lnSpc>
            </a:pPr>
            <a:r>
              <a:rPr lang="en-US" sz="1800" dirty="0">
                <a:effectLst/>
                <a:latin typeface="Avenir LT Std 35 Light"/>
                <a:ea typeface="DengXian" panose="020B0503020204020204" pitchFamily="2" charset="-122"/>
                <a:cs typeface="Calibri" panose="020F0502020204030204" pitchFamily="34" charset="0"/>
              </a:rPr>
              <a:t>For this test, we got </a:t>
            </a:r>
            <a:r>
              <a:rPr lang="en-US" sz="1800" dirty="0" err="1">
                <a:effectLst/>
                <a:latin typeface="Avenir LT Std 35 Light"/>
                <a:ea typeface="DengXian" panose="020B0503020204020204" pitchFamily="2" charset="-122"/>
                <a:cs typeface="Calibri" panose="020F0502020204030204" pitchFamily="34" charset="0"/>
              </a:rPr>
              <a:t>Z</a:t>
            </a:r>
            <a:r>
              <a:rPr lang="en-US" sz="1800" baseline="-25000" dirty="0" err="1">
                <a:effectLst/>
                <a:latin typeface="Avenir LT Std 35 Light"/>
                <a:ea typeface="DengXian" panose="020B0503020204020204" pitchFamily="2" charset="-122"/>
                <a:cs typeface="Calibri" panose="020F0502020204030204" pitchFamily="34" charset="0"/>
              </a:rPr>
              <a:t>obs</a:t>
            </a:r>
            <a:r>
              <a:rPr lang="en-US" sz="1800" baseline="-25000" dirty="0">
                <a:effectLst/>
                <a:latin typeface="Avenir LT Std 35 Light"/>
                <a:ea typeface="DengXian" panose="020B0503020204020204" pitchFamily="2" charset="-122"/>
                <a:cs typeface="Calibri" panose="020F0502020204030204" pitchFamily="34" charset="0"/>
              </a:rPr>
              <a:t> </a:t>
            </a:r>
            <a:r>
              <a:rPr lang="en-US" sz="1800" dirty="0">
                <a:effectLst/>
                <a:latin typeface="Avenir LT Std 35 Light"/>
                <a:ea typeface="DengXian" panose="020B0503020204020204" pitchFamily="2" charset="-122"/>
                <a:cs typeface="Calibri" panose="020F0502020204030204" pitchFamily="34" charset="0"/>
              </a:rPr>
              <a:t>= 2.6380 and p value = 0.008</a:t>
            </a:r>
            <a:endParaRPr lang="en-IN" sz="1600" dirty="0">
              <a:effectLst/>
              <a:latin typeface="Calibri" panose="020F0502020204030204" pitchFamily="34" charset="0"/>
              <a:ea typeface="DengXian" panose="020B0503020204020204" pitchFamily="2" charset="-122"/>
              <a:cs typeface="Cordia New" panose="020B0304020202020204" pitchFamily="34" charset="-34"/>
            </a:endParaRPr>
          </a:p>
          <a:p>
            <a:pPr marL="457200">
              <a:lnSpc>
                <a:spcPct val="107000"/>
              </a:lnSpc>
            </a:pPr>
            <a:r>
              <a:rPr lang="en-US" sz="1800" dirty="0">
                <a:effectLst/>
                <a:latin typeface="Avenir LT Std 35 Light"/>
                <a:ea typeface="DengXian" panose="020B0503020204020204" pitchFamily="2" charset="-122"/>
                <a:cs typeface="Calibri" panose="020F0502020204030204" pitchFamily="34" charset="0"/>
              </a:rPr>
              <a:t>As p value &lt; </a:t>
            </a:r>
            <a:r>
              <a:rPr lang="en-US" sz="1800" dirty="0">
                <a:effectLst/>
                <a:latin typeface="Calibri" panose="020F0502020204030204" pitchFamily="34" charset="0"/>
                <a:ea typeface="DengXian" panose="020B0503020204020204" pitchFamily="2" charset="-122"/>
                <a:cs typeface="Calibri" panose="020F0502020204030204" pitchFamily="34" charset="0"/>
              </a:rPr>
              <a:t>α</a:t>
            </a:r>
            <a:r>
              <a:rPr lang="en-US" sz="1800" dirty="0">
                <a:effectLst/>
                <a:latin typeface="Avenir LT Std 35 Light"/>
                <a:ea typeface="DengXian" panose="020B0503020204020204" pitchFamily="2" charset="-122"/>
                <a:cs typeface="Calibri" panose="020F0502020204030204" pitchFamily="34" charset="0"/>
              </a:rPr>
              <a:t> = 0.05, we reject null hypothesis at 5% level of significance and conclude that the proportions for clients of age group 35-60 and below 35 are significantly different.</a:t>
            </a:r>
            <a:endParaRPr lang="en-IN" sz="1600" dirty="0">
              <a:effectLst/>
              <a:latin typeface="Calibri" panose="020F0502020204030204" pitchFamily="34" charset="0"/>
              <a:ea typeface="DengXian" panose="020B0503020204020204" pitchFamily="2" charset="-122"/>
              <a:cs typeface="Cordia New" panose="020B0304020202020204" pitchFamily="34" charset="-34"/>
            </a:endParaRPr>
          </a:p>
          <a:p>
            <a:pPr lvl="0">
              <a:lnSpc>
                <a:spcPct val="107000"/>
              </a:lnSpc>
            </a:pPr>
            <a:r>
              <a:rPr lang="en-US" sz="1800" b="1" dirty="0">
                <a:effectLst/>
                <a:latin typeface="Avenir LT Std 35 Light"/>
                <a:ea typeface="DengXian" panose="020B0503020204020204" pitchFamily="2" charset="-122"/>
                <a:cs typeface="Calibri" panose="020F0502020204030204" pitchFamily="34" charset="0"/>
              </a:rPr>
              <a:t>4.    Whether the proportions of defaulters for clients having credit balance in the range 10k – 100k and above 100k are</a:t>
            </a:r>
          </a:p>
          <a:p>
            <a:pPr lvl="0">
              <a:lnSpc>
                <a:spcPct val="107000"/>
              </a:lnSpc>
            </a:pPr>
            <a:r>
              <a:rPr lang="en-US" sz="1800" b="1" dirty="0">
                <a:effectLst/>
                <a:latin typeface="Avenir LT Std 35 Light"/>
                <a:ea typeface="DengXian" panose="020B0503020204020204" pitchFamily="2" charset="-122"/>
                <a:cs typeface="Calibri" panose="020F0502020204030204" pitchFamily="34" charset="0"/>
              </a:rPr>
              <a:t>	significantly different or not</a:t>
            </a:r>
            <a:r>
              <a:rPr lang="en-US" sz="1800" dirty="0">
                <a:effectLst/>
                <a:latin typeface="Avenir LT Std 35 Light"/>
                <a:ea typeface="DengXian" panose="020B0503020204020204" pitchFamily="2" charset="-122"/>
                <a:cs typeface="Calibri" panose="020F0502020204030204" pitchFamily="34" charset="0"/>
              </a:rPr>
              <a:t>.</a:t>
            </a:r>
            <a:endParaRPr lang="en-IN" sz="1600" dirty="0">
              <a:effectLst/>
              <a:latin typeface="Calibri" panose="020F0502020204030204" pitchFamily="34" charset="0"/>
              <a:ea typeface="DengXian" panose="020B0503020204020204" pitchFamily="2" charset="-122"/>
              <a:cs typeface="Cordia New" panose="020B0304020202020204" pitchFamily="34" charset="-34"/>
            </a:endParaRPr>
          </a:p>
          <a:p>
            <a:pPr marL="457200">
              <a:lnSpc>
                <a:spcPct val="107000"/>
              </a:lnSpc>
            </a:pPr>
            <a:r>
              <a:rPr lang="en-US" sz="1800" dirty="0">
                <a:effectLst/>
                <a:latin typeface="Avenir LT Std 35 Light"/>
                <a:ea typeface="DengXian" panose="020B0503020204020204" pitchFamily="2" charset="-122"/>
                <a:cs typeface="Calibri" panose="020F0502020204030204" pitchFamily="34" charset="0"/>
              </a:rPr>
              <a:t>For this test, we got </a:t>
            </a:r>
            <a:r>
              <a:rPr lang="en-US" sz="1800" dirty="0" err="1">
                <a:effectLst/>
                <a:latin typeface="Avenir LT Std 35 Light"/>
                <a:ea typeface="DengXian" panose="020B0503020204020204" pitchFamily="2" charset="-122"/>
                <a:cs typeface="Calibri" panose="020F0502020204030204" pitchFamily="34" charset="0"/>
              </a:rPr>
              <a:t>Z</a:t>
            </a:r>
            <a:r>
              <a:rPr lang="en-US" sz="1800" baseline="-25000" dirty="0" err="1">
                <a:effectLst/>
                <a:latin typeface="Avenir LT Std 35 Light"/>
                <a:ea typeface="DengXian" panose="020B0503020204020204" pitchFamily="2" charset="-122"/>
                <a:cs typeface="Calibri" panose="020F0502020204030204" pitchFamily="34" charset="0"/>
              </a:rPr>
              <a:t>obs</a:t>
            </a:r>
            <a:r>
              <a:rPr lang="en-US" sz="1800" baseline="-25000" dirty="0">
                <a:effectLst/>
                <a:latin typeface="Avenir LT Std 35 Light"/>
                <a:ea typeface="DengXian" panose="020B0503020204020204" pitchFamily="2" charset="-122"/>
                <a:cs typeface="Calibri" panose="020F0502020204030204" pitchFamily="34" charset="0"/>
              </a:rPr>
              <a:t> </a:t>
            </a:r>
            <a:r>
              <a:rPr lang="en-US" sz="1800" dirty="0">
                <a:effectLst/>
                <a:latin typeface="Avenir LT Std 35 Light"/>
                <a:ea typeface="DengXian" panose="020B0503020204020204" pitchFamily="2" charset="-122"/>
                <a:cs typeface="Calibri" panose="020F0502020204030204" pitchFamily="34" charset="0"/>
              </a:rPr>
              <a:t>= 25.94 and p value = 0</a:t>
            </a:r>
            <a:endParaRPr lang="en-IN" sz="1600" dirty="0">
              <a:effectLst/>
              <a:latin typeface="Calibri" panose="020F0502020204030204" pitchFamily="34" charset="0"/>
              <a:ea typeface="DengXian" panose="020B0503020204020204" pitchFamily="2" charset="-122"/>
              <a:cs typeface="Cordia New" panose="020B0304020202020204" pitchFamily="34" charset="-34"/>
            </a:endParaRPr>
          </a:p>
          <a:p>
            <a:pPr marL="457200">
              <a:lnSpc>
                <a:spcPct val="107000"/>
              </a:lnSpc>
            </a:pPr>
            <a:r>
              <a:rPr lang="en-US" sz="1800" dirty="0">
                <a:effectLst/>
                <a:latin typeface="Avenir LT Std 35 Light"/>
                <a:ea typeface="DengXian" panose="020B0503020204020204" pitchFamily="2" charset="-122"/>
                <a:cs typeface="Calibri" panose="020F0502020204030204" pitchFamily="34" charset="0"/>
              </a:rPr>
              <a:t>As p value &lt; </a:t>
            </a:r>
            <a:r>
              <a:rPr lang="en-US" sz="1800" dirty="0">
                <a:effectLst/>
                <a:latin typeface="Calibri" panose="020F0502020204030204" pitchFamily="34" charset="0"/>
                <a:ea typeface="DengXian" panose="020B0503020204020204" pitchFamily="2" charset="-122"/>
                <a:cs typeface="Calibri" panose="020F0502020204030204" pitchFamily="34" charset="0"/>
              </a:rPr>
              <a:t>α</a:t>
            </a:r>
            <a:r>
              <a:rPr lang="en-US" sz="1800" dirty="0">
                <a:effectLst/>
                <a:latin typeface="Avenir LT Std 35 Light"/>
                <a:ea typeface="DengXian" panose="020B0503020204020204" pitchFamily="2" charset="-122"/>
                <a:cs typeface="Calibri" panose="020F0502020204030204" pitchFamily="34" charset="0"/>
              </a:rPr>
              <a:t> = 0.05, we reject null hypothesis at 5% level of significance and conclude that the proportions for clients having credit balance in the range 10k </a:t>
            </a:r>
            <a:r>
              <a:rPr lang="en-US" sz="1800" dirty="0">
                <a:effectLst/>
                <a:latin typeface="Avenir LT Std 35 Light"/>
                <a:ea typeface="DengXian" panose="020B0503020204020204" pitchFamily="2" charset="-122"/>
                <a:cs typeface="Avenir LT Std 35 Light"/>
              </a:rPr>
              <a:t>–</a:t>
            </a:r>
            <a:r>
              <a:rPr lang="en-US" sz="1800" dirty="0">
                <a:effectLst/>
                <a:latin typeface="Avenir LT Std 35 Light"/>
                <a:ea typeface="DengXian" panose="020B0503020204020204" pitchFamily="2" charset="-122"/>
                <a:cs typeface="Calibri" panose="020F0502020204030204" pitchFamily="34" charset="0"/>
              </a:rPr>
              <a:t> 100k and above 100k are significantly different.</a:t>
            </a:r>
            <a:endParaRPr lang="en-IN" sz="1600" dirty="0">
              <a:effectLst/>
              <a:latin typeface="Calibri" panose="020F0502020204030204" pitchFamily="34" charset="0"/>
              <a:ea typeface="DengXian" panose="020B0503020204020204" pitchFamily="2" charset="-122"/>
              <a:cs typeface="Cordia New" panose="020B0304020202020204" pitchFamily="34" charset="-34"/>
            </a:endParaRPr>
          </a:p>
          <a:p>
            <a:pPr lvl="0">
              <a:lnSpc>
                <a:spcPct val="107000"/>
              </a:lnSpc>
            </a:pPr>
            <a:r>
              <a:rPr lang="en-US" sz="1800" b="1" dirty="0">
                <a:effectLst/>
                <a:latin typeface="Avenir LT Std 35 Light"/>
                <a:ea typeface="DengXian" panose="020B0503020204020204" pitchFamily="2" charset="-122"/>
                <a:cs typeface="Calibri" panose="020F0502020204030204" pitchFamily="34" charset="0"/>
              </a:rPr>
              <a:t>5.    Whether the proportions of defaulters for clients having educational qualification </a:t>
            </a:r>
            <a:r>
              <a:rPr lang="en-US" sz="1800" b="1" dirty="0" err="1">
                <a:effectLst/>
                <a:latin typeface="Avenir LT Std 35 Light"/>
                <a:ea typeface="DengXian" panose="020B0503020204020204" pitchFamily="2" charset="-122"/>
                <a:cs typeface="Calibri" panose="020F0502020204030204" pitchFamily="34" charset="0"/>
              </a:rPr>
              <a:t>upto</a:t>
            </a:r>
            <a:r>
              <a:rPr lang="en-US" sz="1800" b="1" dirty="0">
                <a:effectLst/>
                <a:latin typeface="Avenir LT Std 35 Light"/>
                <a:ea typeface="DengXian" panose="020B0503020204020204" pitchFamily="2" charset="-122"/>
                <a:cs typeface="Calibri" panose="020F0502020204030204" pitchFamily="34" charset="0"/>
              </a:rPr>
              <a:t> high school and graduation and 	above are significantly different or not.</a:t>
            </a:r>
            <a:endParaRPr lang="en-IN" sz="1600" dirty="0">
              <a:effectLst/>
              <a:latin typeface="Calibri" panose="020F0502020204030204" pitchFamily="34" charset="0"/>
              <a:ea typeface="DengXian" panose="020B0503020204020204" pitchFamily="2" charset="-122"/>
              <a:cs typeface="Cordia New" panose="020B0304020202020204" pitchFamily="34" charset="-34"/>
            </a:endParaRPr>
          </a:p>
          <a:p>
            <a:pPr marL="457200">
              <a:lnSpc>
                <a:spcPct val="107000"/>
              </a:lnSpc>
            </a:pPr>
            <a:r>
              <a:rPr lang="en-US" sz="1800" dirty="0">
                <a:effectLst/>
                <a:latin typeface="Avenir LT Std 35 Light"/>
                <a:ea typeface="DengXian" panose="020B0503020204020204" pitchFamily="2" charset="-122"/>
                <a:cs typeface="Calibri" panose="020F0502020204030204" pitchFamily="34" charset="0"/>
              </a:rPr>
              <a:t>For this test, we got </a:t>
            </a:r>
            <a:r>
              <a:rPr lang="en-US" sz="1800" dirty="0" err="1">
                <a:effectLst/>
                <a:latin typeface="Avenir LT Std 35 Light"/>
                <a:ea typeface="DengXian" panose="020B0503020204020204" pitchFamily="2" charset="-122"/>
                <a:cs typeface="Calibri" panose="020F0502020204030204" pitchFamily="34" charset="0"/>
              </a:rPr>
              <a:t>Z</a:t>
            </a:r>
            <a:r>
              <a:rPr lang="en-US" sz="1800" baseline="-25000" dirty="0" err="1">
                <a:effectLst/>
                <a:latin typeface="Avenir LT Std 35 Light"/>
                <a:ea typeface="DengXian" panose="020B0503020204020204" pitchFamily="2" charset="-122"/>
                <a:cs typeface="Calibri" panose="020F0502020204030204" pitchFamily="34" charset="0"/>
              </a:rPr>
              <a:t>obs</a:t>
            </a:r>
            <a:r>
              <a:rPr lang="en-US" sz="1800" baseline="-25000" dirty="0">
                <a:effectLst/>
                <a:latin typeface="Avenir LT Std 35 Light"/>
                <a:ea typeface="DengXian" panose="020B0503020204020204" pitchFamily="2" charset="-122"/>
                <a:cs typeface="Calibri" panose="020F0502020204030204" pitchFamily="34" charset="0"/>
              </a:rPr>
              <a:t> </a:t>
            </a:r>
            <a:r>
              <a:rPr lang="en-US" sz="1800" dirty="0">
                <a:effectLst/>
                <a:latin typeface="Avenir LT Std 35 Light"/>
                <a:ea typeface="DengXian" panose="020B0503020204020204" pitchFamily="2" charset="-122"/>
                <a:cs typeface="Calibri" panose="020F0502020204030204" pitchFamily="34" charset="0"/>
              </a:rPr>
              <a:t>= -4.4801 and p value = 7.45e06</a:t>
            </a:r>
            <a:endParaRPr lang="en-IN" sz="1600" dirty="0">
              <a:effectLst/>
              <a:latin typeface="Calibri" panose="020F0502020204030204" pitchFamily="34" charset="0"/>
              <a:ea typeface="DengXian" panose="020B0503020204020204" pitchFamily="2" charset="-122"/>
              <a:cs typeface="Cordia New" panose="020B0304020202020204" pitchFamily="34" charset="-34"/>
            </a:endParaRPr>
          </a:p>
          <a:p>
            <a:pPr marL="457200">
              <a:lnSpc>
                <a:spcPct val="107000"/>
              </a:lnSpc>
              <a:spcAft>
                <a:spcPts val="800"/>
              </a:spcAft>
            </a:pPr>
            <a:r>
              <a:rPr lang="en-US" sz="1800" dirty="0">
                <a:effectLst/>
                <a:latin typeface="Avenir LT Std 35 Light"/>
                <a:ea typeface="DengXian" panose="020B0503020204020204" pitchFamily="2" charset="-122"/>
                <a:cs typeface="Calibri" panose="020F0502020204030204" pitchFamily="34" charset="0"/>
              </a:rPr>
              <a:t>As p value &lt; </a:t>
            </a:r>
            <a:r>
              <a:rPr lang="en-US" sz="1800" dirty="0">
                <a:effectLst/>
                <a:latin typeface="Calibri" panose="020F0502020204030204" pitchFamily="34" charset="0"/>
                <a:ea typeface="DengXian" panose="020B0503020204020204" pitchFamily="2" charset="-122"/>
                <a:cs typeface="Calibri" panose="020F0502020204030204" pitchFamily="34" charset="0"/>
              </a:rPr>
              <a:t>α</a:t>
            </a:r>
            <a:r>
              <a:rPr lang="en-US" sz="1800" dirty="0">
                <a:effectLst/>
                <a:latin typeface="Avenir LT Std 35 Light"/>
                <a:ea typeface="DengXian" panose="020B0503020204020204" pitchFamily="2" charset="-122"/>
                <a:cs typeface="Calibri" panose="020F0502020204030204" pitchFamily="34" charset="0"/>
              </a:rPr>
              <a:t> = 0.05, we reject null hypothesis at 5% level of significance and conclude that the proportions for clients having educational qualification up to high school and graduation and above are significantly different.</a:t>
            </a:r>
            <a:endParaRPr lang="en-IN" sz="1600" dirty="0">
              <a:effectLst/>
              <a:latin typeface="Calibri" panose="020F0502020204030204" pitchFamily="34" charset="0"/>
              <a:ea typeface="DengXian" panose="020B0503020204020204" pitchFamily="2" charset="-122"/>
              <a:cs typeface="Cordia New" panose="020B0304020202020204" pitchFamily="34" charset="-34"/>
            </a:endParaRPr>
          </a:p>
        </p:txBody>
      </p:sp>
    </p:spTree>
    <p:extLst>
      <p:ext uri="{BB962C8B-B14F-4D97-AF65-F5344CB8AC3E}">
        <p14:creationId xmlns:p14="http://schemas.microsoft.com/office/powerpoint/2010/main" val="791278797"/>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CFA9A-F77A-4A91-8F3D-7BEF9B0821DB}"/>
              </a:ext>
            </a:extLst>
          </p:cNvPr>
          <p:cNvSpPr>
            <a:spLocks noGrp="1"/>
          </p:cNvSpPr>
          <p:nvPr>
            <p:ph type="title"/>
          </p:nvPr>
        </p:nvSpPr>
        <p:spPr>
          <a:xfrm>
            <a:off x="913795" y="245615"/>
            <a:ext cx="10353762" cy="970450"/>
          </a:xfrm>
        </p:spPr>
        <p:txBody>
          <a:bodyPr>
            <a:normAutofit fontScale="90000"/>
          </a:bodyPr>
          <a:lstStyle/>
          <a:p>
            <a:r>
              <a:rPr lang="en-US" sz="2700" b="1" u="sng" dirty="0">
                <a:solidFill>
                  <a:schemeClr val="tx1"/>
                </a:solidFill>
                <a:effectLst/>
                <a:latin typeface="+mn-lt"/>
                <a:ea typeface="DengXian" panose="020B0503020204020204" pitchFamily="2" charset="-122"/>
                <a:cs typeface="Arial" panose="020B0604020202020204" pitchFamily="34" charset="0"/>
              </a:rPr>
              <a:t>Feature Selection:</a:t>
            </a:r>
            <a:br>
              <a:rPr lang="en-IN" sz="1800" dirty="0">
                <a:effectLst/>
                <a:latin typeface="Calibri" panose="020F0502020204030204" pitchFamily="34" charset="0"/>
                <a:ea typeface="DengXian" panose="020B0503020204020204" pitchFamily="2" charset="-122"/>
                <a:cs typeface="Cordia New" panose="020B0304020202020204" pitchFamily="34" charset="-34"/>
              </a:rPr>
            </a:br>
            <a:endParaRPr lang="en-IN" dirty="0"/>
          </a:p>
        </p:txBody>
      </p:sp>
      <p:sp>
        <p:nvSpPr>
          <p:cNvPr id="3" name="Content Placeholder 2">
            <a:extLst>
              <a:ext uri="{FF2B5EF4-FFF2-40B4-BE49-F238E27FC236}">
                <a16:creationId xmlns:a16="http://schemas.microsoft.com/office/drawing/2014/main" id="{1EA1B37F-5176-4BDF-BB10-2D1481D9C5CF}"/>
              </a:ext>
            </a:extLst>
          </p:cNvPr>
          <p:cNvSpPr>
            <a:spLocks noGrp="1"/>
          </p:cNvSpPr>
          <p:nvPr>
            <p:ph idx="1"/>
          </p:nvPr>
        </p:nvSpPr>
        <p:spPr>
          <a:xfrm>
            <a:off x="913795" y="1908523"/>
            <a:ext cx="10353762" cy="4575135"/>
          </a:xfrm>
        </p:spPr>
        <p:txBody>
          <a:bodyPr/>
          <a:lstStyle/>
          <a:p>
            <a:pPr marL="36900" indent="0">
              <a:lnSpc>
                <a:spcPct val="107000"/>
              </a:lnSpc>
              <a:spcAft>
                <a:spcPts val="800"/>
              </a:spcAft>
              <a:buNone/>
            </a:pPr>
            <a:r>
              <a:rPr lang="en-US" sz="1800" dirty="0">
                <a:effectLst/>
                <a:ea typeface="DengXian" panose="020B0503020204020204" pitchFamily="2" charset="-122"/>
                <a:cs typeface="Arial" panose="020B0604020202020204" pitchFamily="34" charset="0"/>
              </a:rPr>
              <a:t>Before proceeding into further analysis, we will wish to check which of the variables will be relevant for our analysis. The idea behind feature selection is that, there may be variables which are highly correlated among themselves, so it is redundant to work involving all such variables. </a:t>
            </a:r>
            <a:endParaRPr lang="en-IN" sz="1800" dirty="0">
              <a:effectLst/>
              <a:ea typeface="DengXian" panose="020B0503020204020204" pitchFamily="2" charset="-122"/>
              <a:cs typeface="Cordia New" panose="020B0304020202020204" pitchFamily="34" charset="-34"/>
            </a:endParaRPr>
          </a:p>
          <a:p>
            <a:pPr marL="36900" indent="0">
              <a:lnSpc>
                <a:spcPct val="107000"/>
              </a:lnSpc>
              <a:spcAft>
                <a:spcPts val="800"/>
              </a:spcAft>
              <a:buNone/>
            </a:pPr>
            <a:r>
              <a:rPr lang="en-US" sz="1800" dirty="0">
                <a:effectLst/>
                <a:ea typeface="DengXian" panose="020B0503020204020204" pitchFamily="2" charset="-122"/>
                <a:cs typeface="Arial" panose="020B0604020202020204" pitchFamily="34" charset="0"/>
              </a:rPr>
              <a:t> For feature selection, we have used correlation plot. </a:t>
            </a:r>
            <a:r>
              <a:rPr lang="en-US" sz="1800" dirty="0">
                <a:solidFill>
                  <a:schemeClr val="tx1"/>
                </a:solidFill>
                <a:effectLst/>
                <a:ea typeface="DengXian" panose="020B0503020204020204" pitchFamily="2" charset="-122"/>
                <a:cs typeface="Segoe UI" panose="020B0502040204020203" pitchFamily="34" charset="0"/>
              </a:rPr>
              <a:t>Correlation plots can be used to quickly find insights. It is used to investigate the dependence between multiple variables at the same time and to highlight the most correlated variables in a data table. In this visual, correlation coefficients are colored according to the value. </a:t>
            </a:r>
            <a:endParaRPr lang="en-IN" sz="1800" dirty="0">
              <a:solidFill>
                <a:schemeClr val="tx1"/>
              </a:solidFill>
              <a:effectLst/>
              <a:ea typeface="DengXian" panose="020B0503020204020204" pitchFamily="2" charset="-122"/>
              <a:cs typeface="Cordia New" panose="020B0304020202020204" pitchFamily="34" charset="-34"/>
            </a:endParaRPr>
          </a:p>
          <a:p>
            <a:pPr marL="36900" indent="0">
              <a:buNone/>
            </a:pPr>
            <a:endParaRPr lang="en-IN" dirty="0"/>
          </a:p>
        </p:txBody>
      </p:sp>
    </p:spTree>
    <p:extLst>
      <p:ext uri="{BB962C8B-B14F-4D97-AF65-F5344CB8AC3E}">
        <p14:creationId xmlns:p14="http://schemas.microsoft.com/office/powerpoint/2010/main" val="999459752"/>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47F38B-5CD4-49CB-B321-E4E1ABEF29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9642" y="-584271"/>
            <a:ext cx="7456614" cy="6471821"/>
          </a:xfrm>
          <a:prstGeom prst="rect">
            <a:avLst/>
          </a:prstGeom>
        </p:spPr>
      </p:pic>
      <p:sp>
        <p:nvSpPr>
          <p:cNvPr id="5" name="TextBox 4">
            <a:extLst>
              <a:ext uri="{FF2B5EF4-FFF2-40B4-BE49-F238E27FC236}">
                <a16:creationId xmlns:a16="http://schemas.microsoft.com/office/drawing/2014/main" id="{66960E6E-C5FB-4C4E-A001-036361958625}"/>
              </a:ext>
            </a:extLst>
          </p:cNvPr>
          <p:cNvSpPr txBox="1"/>
          <p:nvPr/>
        </p:nvSpPr>
        <p:spPr>
          <a:xfrm>
            <a:off x="2967361" y="5116632"/>
            <a:ext cx="6094520" cy="375552"/>
          </a:xfrm>
          <a:prstGeom prst="rect">
            <a:avLst/>
          </a:prstGeom>
          <a:noFill/>
        </p:spPr>
        <p:txBody>
          <a:bodyPr wrap="square">
            <a:spAutoFit/>
          </a:bodyPr>
          <a:lstStyle/>
          <a:p>
            <a:pPr algn="ctr">
              <a:lnSpc>
                <a:spcPct val="107000"/>
              </a:lnSpc>
              <a:spcAft>
                <a:spcPts val="800"/>
              </a:spcAft>
            </a:pPr>
            <a:r>
              <a:rPr lang="en-US" sz="1800" u="sng" dirty="0">
                <a:effectLst/>
                <a:ea typeface="DengXian" panose="020B0503020204020204" pitchFamily="2" charset="-122"/>
                <a:cs typeface="Arial" panose="020B0604020202020204" pitchFamily="34" charset="0"/>
              </a:rPr>
              <a:t>Fig 23: Correlation Plot of the features</a:t>
            </a:r>
            <a:endParaRPr lang="en-IN" sz="1600" dirty="0">
              <a:effectLst/>
              <a:ea typeface="DengXian" panose="020B0503020204020204" pitchFamily="2" charset="-122"/>
              <a:cs typeface="Cordia New" panose="020B0304020202020204" pitchFamily="34" charset="-34"/>
            </a:endParaRPr>
          </a:p>
        </p:txBody>
      </p:sp>
      <p:sp>
        <p:nvSpPr>
          <p:cNvPr id="6" name="Title 1">
            <a:extLst>
              <a:ext uri="{FF2B5EF4-FFF2-40B4-BE49-F238E27FC236}">
                <a16:creationId xmlns:a16="http://schemas.microsoft.com/office/drawing/2014/main" id="{231CEFC0-EA33-46E5-B077-AA73679CEC36}"/>
              </a:ext>
            </a:extLst>
          </p:cNvPr>
          <p:cNvSpPr txBox="1">
            <a:spLocks/>
          </p:cNvSpPr>
          <p:nvPr/>
        </p:nvSpPr>
        <p:spPr>
          <a:xfrm>
            <a:off x="837740" y="5718874"/>
            <a:ext cx="10353762" cy="970450"/>
          </a:xfrm>
          <a:prstGeom prst="rect">
            <a:avLst/>
          </a:prstGeom>
        </p:spPr>
        <p:txBody>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800" dirty="0">
                <a:effectLst/>
                <a:latin typeface="+mn-lt"/>
                <a:ea typeface="DengXian" panose="020B0503020204020204" pitchFamily="2" charset="-122"/>
                <a:cs typeface="Arial" panose="020B0604020202020204" pitchFamily="34" charset="0"/>
              </a:rPr>
              <a:t>From the above plot, we can see that, all the bill amounts are highly correlated among themselves. So, we keep the recent bill amount, i.e., the variable ‘BILL_AMT1’ and discard the others. Finally, we have, 18 variables to carry out our analysis.</a:t>
            </a:r>
            <a:endParaRPr lang="en-IN" dirty="0">
              <a:latin typeface="+mn-lt"/>
            </a:endParaRPr>
          </a:p>
        </p:txBody>
      </p:sp>
    </p:spTree>
    <p:extLst>
      <p:ext uri="{BB962C8B-B14F-4D97-AF65-F5344CB8AC3E}">
        <p14:creationId xmlns:p14="http://schemas.microsoft.com/office/powerpoint/2010/main" val="77257008"/>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C08AC15-3C3C-458F-B465-D4AD87DB75EA}"/>
              </a:ext>
            </a:extLst>
          </p:cNvPr>
          <p:cNvSpPr txBox="1"/>
          <p:nvPr/>
        </p:nvSpPr>
        <p:spPr>
          <a:xfrm>
            <a:off x="337351" y="115410"/>
            <a:ext cx="11594237" cy="6650410"/>
          </a:xfrm>
          <a:prstGeom prst="rect">
            <a:avLst/>
          </a:prstGeom>
          <a:noFill/>
        </p:spPr>
        <p:txBody>
          <a:bodyPr wrap="square">
            <a:spAutoFit/>
          </a:bodyPr>
          <a:lstStyle/>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US" dirty="0">
                <a:effectLst/>
                <a:ea typeface="Times New Roman" panose="02020603050405020304" pitchFamily="18" charset="0"/>
                <a:cs typeface="Arial" panose="020B0604020202020204" pitchFamily="34" charset="0"/>
              </a:rPr>
              <a:t>AGE: Age in years</a:t>
            </a:r>
            <a:endParaRPr lang="en-IN" dirty="0">
              <a:effectLst/>
              <a:ea typeface="DengXian" panose="020B0503020204020204" pitchFamily="2" charset="-122"/>
              <a:cs typeface="Cordia New" panose="020B0304020202020204" pitchFamily="34" charset="-34"/>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US" dirty="0">
                <a:effectLst/>
                <a:ea typeface="Times New Roman" panose="02020603050405020304" pitchFamily="18" charset="0"/>
                <a:cs typeface="Arial" panose="020B0604020202020204" pitchFamily="34" charset="0"/>
              </a:rPr>
              <a:t>PAY_0: Repayment status in September 2005 (-1=pay duly, 1=payment delay for one month, 2=payment delay for two months, … 8=payment delay for eight months, 9=payment delay for nine months and above)</a:t>
            </a:r>
            <a:endParaRPr lang="en-IN" dirty="0">
              <a:effectLst/>
              <a:ea typeface="DengXian" panose="020B0503020204020204" pitchFamily="2" charset="-122"/>
              <a:cs typeface="Cordia New" panose="020B0304020202020204" pitchFamily="34" charset="-34"/>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US" dirty="0">
                <a:effectLst/>
                <a:ea typeface="Times New Roman" panose="02020603050405020304" pitchFamily="18" charset="0"/>
                <a:cs typeface="Arial" panose="020B0604020202020204" pitchFamily="34" charset="0"/>
              </a:rPr>
              <a:t>PAY_2: Repayment status in August 2005 (scale same as above)</a:t>
            </a:r>
            <a:endParaRPr lang="en-IN" dirty="0">
              <a:effectLst/>
              <a:ea typeface="DengXian" panose="020B0503020204020204" pitchFamily="2" charset="-122"/>
              <a:cs typeface="Cordia New" panose="020B0304020202020204" pitchFamily="34" charset="-34"/>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US" dirty="0">
                <a:effectLst/>
                <a:ea typeface="Times New Roman" panose="02020603050405020304" pitchFamily="18" charset="0"/>
                <a:cs typeface="Arial" panose="020B0604020202020204" pitchFamily="34" charset="0"/>
              </a:rPr>
              <a:t>PAY_3: Repayment status in July 2005 (scale same as above)</a:t>
            </a:r>
            <a:endParaRPr lang="en-IN" dirty="0">
              <a:effectLst/>
              <a:ea typeface="DengXian" panose="020B0503020204020204" pitchFamily="2" charset="-122"/>
              <a:cs typeface="Cordia New" panose="020B0304020202020204" pitchFamily="34" charset="-34"/>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US" dirty="0">
                <a:effectLst/>
                <a:ea typeface="Times New Roman" panose="02020603050405020304" pitchFamily="18" charset="0"/>
                <a:cs typeface="Arial" panose="020B0604020202020204" pitchFamily="34" charset="0"/>
              </a:rPr>
              <a:t>PAY_4: Repayment status in June 2005 (scale same as above)</a:t>
            </a:r>
            <a:endParaRPr lang="en-IN" dirty="0">
              <a:effectLst/>
              <a:ea typeface="DengXian" panose="020B0503020204020204" pitchFamily="2" charset="-122"/>
              <a:cs typeface="Cordia New" panose="020B0304020202020204" pitchFamily="34" charset="-34"/>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US" dirty="0">
                <a:effectLst/>
                <a:ea typeface="Times New Roman" panose="02020603050405020304" pitchFamily="18" charset="0"/>
                <a:cs typeface="Arial" panose="020B0604020202020204" pitchFamily="34" charset="0"/>
              </a:rPr>
              <a:t>PAY_5: Repayment status in May 2005 (scale same as above)</a:t>
            </a:r>
            <a:endParaRPr lang="en-IN" dirty="0">
              <a:effectLst/>
              <a:ea typeface="DengXian" panose="020B0503020204020204" pitchFamily="2" charset="-122"/>
              <a:cs typeface="Cordia New" panose="020B0304020202020204" pitchFamily="34" charset="-34"/>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US" dirty="0">
                <a:effectLst/>
                <a:ea typeface="Times New Roman" panose="02020603050405020304" pitchFamily="18" charset="0"/>
                <a:cs typeface="Arial" panose="020B0604020202020204" pitchFamily="34" charset="0"/>
              </a:rPr>
              <a:t>PAY_6: Repayment status in April 2005 (scale same as above)</a:t>
            </a:r>
            <a:endParaRPr lang="en-IN" dirty="0">
              <a:effectLst/>
              <a:ea typeface="DengXian" panose="020B0503020204020204" pitchFamily="2" charset="-122"/>
              <a:cs typeface="Cordia New" panose="020B0304020202020204" pitchFamily="34" charset="-34"/>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US" dirty="0">
                <a:effectLst/>
                <a:ea typeface="Times New Roman" panose="02020603050405020304" pitchFamily="18" charset="0"/>
                <a:cs typeface="Arial" panose="020B0604020202020204" pitchFamily="34" charset="0"/>
              </a:rPr>
              <a:t>BILL_AMT1: Amount of bill statement in September 2005 (NT dollar)</a:t>
            </a: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US" dirty="0">
                <a:effectLst/>
                <a:ea typeface="Times New Roman" panose="02020603050405020304" pitchFamily="18" charset="0"/>
                <a:cs typeface="Arial" panose="020B0604020202020204" pitchFamily="34" charset="0"/>
              </a:rPr>
              <a:t>PAY_AMT2: Amount of previous payment in August 2005 (NT dollar)</a:t>
            </a:r>
            <a:endParaRPr lang="en-IN" dirty="0">
              <a:effectLst/>
              <a:ea typeface="DengXian" panose="020B0503020204020204" pitchFamily="2" charset="-122"/>
              <a:cs typeface="Cordia New" panose="020B0304020202020204" pitchFamily="34" charset="-34"/>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US" dirty="0">
                <a:effectLst/>
                <a:ea typeface="Times New Roman" panose="02020603050405020304" pitchFamily="18" charset="0"/>
                <a:cs typeface="Arial" panose="020B0604020202020204" pitchFamily="34" charset="0"/>
              </a:rPr>
              <a:t>PAY_AMT3: Amount of previous payment in July 2005 (NT dollar)</a:t>
            </a:r>
            <a:endParaRPr lang="en-IN" dirty="0">
              <a:effectLst/>
              <a:ea typeface="DengXian" panose="020B0503020204020204" pitchFamily="2" charset="-122"/>
              <a:cs typeface="Cordia New" panose="020B0304020202020204" pitchFamily="34" charset="-34"/>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US" dirty="0">
                <a:effectLst/>
                <a:ea typeface="Times New Roman" panose="02020603050405020304" pitchFamily="18" charset="0"/>
                <a:cs typeface="Arial" panose="020B0604020202020204" pitchFamily="34" charset="0"/>
              </a:rPr>
              <a:t>PAY_AMT4: Amount of previous payment in June 2005 (NT dollar)</a:t>
            </a:r>
            <a:endParaRPr lang="en-IN" dirty="0">
              <a:effectLst/>
              <a:ea typeface="DengXian" panose="020B0503020204020204" pitchFamily="2" charset="-122"/>
              <a:cs typeface="Cordia New" panose="020B0304020202020204" pitchFamily="34" charset="-34"/>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US" dirty="0">
                <a:effectLst/>
                <a:ea typeface="Times New Roman" panose="02020603050405020304" pitchFamily="18" charset="0"/>
                <a:cs typeface="Arial" panose="020B0604020202020204" pitchFamily="34" charset="0"/>
              </a:rPr>
              <a:t>PAY_AMT5: Amount of previous payment in May 2005 (NT dollar)</a:t>
            </a:r>
            <a:endParaRPr lang="en-IN" dirty="0">
              <a:effectLst/>
              <a:ea typeface="DengXian" panose="020B0503020204020204" pitchFamily="2" charset="-122"/>
              <a:cs typeface="Cordia New" panose="020B0304020202020204" pitchFamily="34" charset="-34"/>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US" dirty="0">
                <a:effectLst/>
                <a:ea typeface="Times New Roman" panose="02020603050405020304" pitchFamily="18" charset="0"/>
                <a:cs typeface="Arial" panose="020B0604020202020204" pitchFamily="34" charset="0"/>
              </a:rPr>
              <a:t>PAY_AMT6: Amount of previous payment in April 2005 (NT dollar)</a:t>
            </a:r>
            <a:endParaRPr lang="en-IN" dirty="0">
              <a:effectLst/>
              <a:ea typeface="DengXian" panose="020B0503020204020204" pitchFamily="2" charset="-122"/>
              <a:cs typeface="Cordia New" panose="020B0304020202020204" pitchFamily="34" charset="-34"/>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US" dirty="0" err="1">
                <a:effectLst/>
                <a:ea typeface="Times New Roman" panose="02020603050405020304" pitchFamily="18" charset="0"/>
                <a:cs typeface="Arial" panose="020B0604020202020204" pitchFamily="34" charset="0"/>
              </a:rPr>
              <a:t>default.payment.next.month</a:t>
            </a:r>
            <a:r>
              <a:rPr lang="en-US" dirty="0">
                <a:effectLst/>
                <a:ea typeface="Times New Roman" panose="02020603050405020304" pitchFamily="18" charset="0"/>
                <a:cs typeface="Arial" panose="020B0604020202020204" pitchFamily="34" charset="0"/>
              </a:rPr>
              <a:t>: Default payment (1=yes, 0=no)</a:t>
            </a:r>
            <a:endParaRPr lang="en-IN" dirty="0">
              <a:effectLst/>
              <a:ea typeface="DengXian" panose="020B0503020204020204" pitchFamily="2" charset="-122"/>
              <a:cs typeface="Cordia New" panose="020B0304020202020204" pitchFamily="34" charset="-34"/>
            </a:endParaRPr>
          </a:p>
          <a:p>
            <a:pPr algn="just">
              <a:lnSpc>
                <a:spcPct val="107000"/>
              </a:lnSpc>
              <a:spcAft>
                <a:spcPts val="800"/>
              </a:spcAft>
            </a:pPr>
            <a:r>
              <a:rPr lang="en-US" dirty="0">
                <a:effectLst/>
                <a:ea typeface="DengXian" panose="020B0503020204020204" pitchFamily="2" charset="-122"/>
                <a:cs typeface="Cordia New" panose="020B0304020202020204" pitchFamily="34" charset="-34"/>
              </a:rPr>
              <a:t> </a:t>
            </a:r>
            <a:endParaRPr lang="en-IN" dirty="0">
              <a:effectLst/>
              <a:ea typeface="DengXian" panose="020B0503020204020204" pitchFamily="2" charset="-122"/>
              <a:cs typeface="Cordia New" panose="020B0304020202020204" pitchFamily="34" charset="-34"/>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endParaRPr lang="en-IN" dirty="0">
              <a:effectLst/>
              <a:ea typeface="DengXian" panose="020B0503020204020204" pitchFamily="2" charset="-122"/>
              <a:cs typeface="Cordia New" panose="020B0304020202020204" pitchFamily="34" charset="-34"/>
            </a:endParaRPr>
          </a:p>
        </p:txBody>
      </p:sp>
    </p:spTree>
    <p:extLst>
      <p:ext uri="{BB962C8B-B14F-4D97-AF65-F5344CB8AC3E}">
        <p14:creationId xmlns:p14="http://schemas.microsoft.com/office/powerpoint/2010/main" val="875646219"/>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1D99C2-B5B2-4EB9-8DB9-114B2F5DE8F3}"/>
              </a:ext>
            </a:extLst>
          </p:cNvPr>
          <p:cNvSpPr txBox="1"/>
          <p:nvPr/>
        </p:nvSpPr>
        <p:spPr>
          <a:xfrm>
            <a:off x="4909351" y="115235"/>
            <a:ext cx="3710866" cy="462178"/>
          </a:xfrm>
          <a:prstGeom prst="rect">
            <a:avLst/>
          </a:prstGeom>
          <a:noFill/>
        </p:spPr>
        <p:txBody>
          <a:bodyPr wrap="square">
            <a:spAutoFit/>
          </a:bodyPr>
          <a:lstStyle/>
          <a:p>
            <a:pPr algn="just">
              <a:lnSpc>
                <a:spcPct val="107000"/>
              </a:lnSpc>
              <a:spcAft>
                <a:spcPts val="800"/>
              </a:spcAft>
            </a:pPr>
            <a:r>
              <a:rPr lang="en-US" sz="2400" b="1" u="sng" dirty="0">
                <a:effectLst/>
                <a:ea typeface="DengXian" panose="020B0503020204020204" pitchFamily="2" charset="-122"/>
                <a:cs typeface="Arial" panose="020B0604020202020204" pitchFamily="34" charset="0"/>
              </a:rPr>
              <a:t>Data Handling</a:t>
            </a:r>
            <a:endParaRPr lang="en-IN" sz="2400" u="sng" dirty="0">
              <a:effectLst/>
              <a:ea typeface="DengXian" panose="020B0503020204020204" pitchFamily="2" charset="-122"/>
              <a:cs typeface="Cordia New" panose="020B0304020202020204" pitchFamily="34" charset="-34"/>
            </a:endParaRPr>
          </a:p>
        </p:txBody>
      </p:sp>
      <p:sp>
        <p:nvSpPr>
          <p:cNvPr id="9" name="TextBox 8">
            <a:extLst>
              <a:ext uri="{FF2B5EF4-FFF2-40B4-BE49-F238E27FC236}">
                <a16:creationId xmlns:a16="http://schemas.microsoft.com/office/drawing/2014/main" id="{5E99D90E-4B98-4D75-970A-EFC0678C6A4D}"/>
              </a:ext>
            </a:extLst>
          </p:cNvPr>
          <p:cNvSpPr txBox="1"/>
          <p:nvPr/>
        </p:nvSpPr>
        <p:spPr>
          <a:xfrm>
            <a:off x="230818" y="823059"/>
            <a:ext cx="11754035" cy="4065584"/>
          </a:xfrm>
          <a:prstGeom prst="rect">
            <a:avLst/>
          </a:prstGeom>
          <a:noFill/>
        </p:spPr>
        <p:txBody>
          <a:bodyPr wrap="square">
            <a:spAutoFit/>
          </a:bodyPr>
          <a:lstStyle/>
          <a:p>
            <a:pPr algn="just">
              <a:lnSpc>
                <a:spcPct val="107000"/>
              </a:lnSpc>
              <a:spcAft>
                <a:spcPts val="800"/>
              </a:spcAft>
            </a:pPr>
            <a:r>
              <a:rPr lang="en-US" dirty="0">
                <a:effectLst/>
                <a:ea typeface="DengXian" panose="020B0503020204020204" pitchFamily="2" charset="-122"/>
                <a:cs typeface="Arial" panose="020B0604020202020204" pitchFamily="34" charset="0"/>
              </a:rPr>
              <a:t>We have 30,000 data points and among them only 22% are credit card defaulters. So, our data is imbalanced. To make the data balanced, we have applied </a:t>
            </a:r>
            <a:r>
              <a:rPr lang="en-US" b="1" dirty="0">
                <a:effectLst/>
                <a:ea typeface="DengXian" panose="020B0503020204020204" pitchFamily="2" charset="-122"/>
                <a:cs typeface="Arial" panose="020B0604020202020204" pitchFamily="34" charset="0"/>
              </a:rPr>
              <a:t>Synthetic Minority Oversampling Technique (SMOTE). </a:t>
            </a:r>
            <a:r>
              <a:rPr lang="en-US" spc="-5" dirty="0">
                <a:effectLst/>
                <a:ea typeface="DengXian" panose="020B0503020204020204" pitchFamily="2" charset="-122"/>
                <a:cs typeface="Cordia New" panose="020B0304020202020204" pitchFamily="34" charset="-34"/>
              </a:rPr>
              <a:t>SMOTE is an algorithm that performs data augmentation by creating </a:t>
            </a:r>
            <a:r>
              <a:rPr lang="en-US" b="1" spc="-5" dirty="0">
                <a:effectLst/>
                <a:ea typeface="DengXian" panose="020B0503020204020204" pitchFamily="2" charset="-122"/>
                <a:cs typeface="Cordia New" panose="020B0304020202020204" pitchFamily="34" charset="-34"/>
              </a:rPr>
              <a:t>synthetic data points</a:t>
            </a:r>
            <a:r>
              <a:rPr lang="en-US" spc="-5" dirty="0">
                <a:effectLst/>
                <a:ea typeface="DengXian" panose="020B0503020204020204" pitchFamily="2" charset="-122"/>
                <a:cs typeface="Cordia New" panose="020B0304020202020204" pitchFamily="34" charset="-34"/>
              </a:rPr>
              <a:t> based on the original data points. SMOTE can be seen as an advanced version of oversampling, or as a specific algorithm for data augmentation. The advantage of SMOTE is that you are </a:t>
            </a:r>
            <a:r>
              <a:rPr lang="en-US" b="1" spc="-5" dirty="0">
                <a:effectLst/>
                <a:ea typeface="DengXian" panose="020B0503020204020204" pitchFamily="2" charset="-122"/>
                <a:cs typeface="Cordia New" panose="020B0304020202020204" pitchFamily="34" charset="-34"/>
              </a:rPr>
              <a:t>not generating duplicates</a:t>
            </a:r>
            <a:r>
              <a:rPr lang="en-US" spc="-5" dirty="0">
                <a:effectLst/>
                <a:ea typeface="DengXian" panose="020B0503020204020204" pitchFamily="2" charset="-122"/>
                <a:cs typeface="Cordia New" panose="020B0304020202020204" pitchFamily="34" charset="-34"/>
              </a:rPr>
              <a:t>, but rather creating synthetic data points that are </a:t>
            </a:r>
            <a:r>
              <a:rPr lang="en-US" b="1" spc="-5" dirty="0">
                <a:effectLst/>
                <a:ea typeface="DengXian" panose="020B0503020204020204" pitchFamily="2" charset="-122"/>
                <a:cs typeface="Cordia New" panose="020B0304020202020204" pitchFamily="34" charset="-34"/>
              </a:rPr>
              <a:t>slightly different</a:t>
            </a:r>
            <a:r>
              <a:rPr lang="en-US" spc="-5" dirty="0">
                <a:effectLst/>
                <a:ea typeface="DengXian" panose="020B0503020204020204" pitchFamily="2" charset="-122"/>
                <a:cs typeface="Cordia New" panose="020B0304020202020204" pitchFamily="34" charset="-34"/>
              </a:rPr>
              <a:t> from the original data points.</a:t>
            </a:r>
            <a:endParaRPr lang="en-IN" dirty="0">
              <a:effectLst/>
              <a:ea typeface="DengXian" panose="020B0503020204020204" pitchFamily="2" charset="-122"/>
              <a:cs typeface="Cordia New" panose="020B0304020202020204" pitchFamily="34" charset="-34"/>
            </a:endParaRPr>
          </a:p>
          <a:p>
            <a:r>
              <a:rPr lang="en-US" dirty="0">
                <a:effectLst/>
                <a:ea typeface="DengXian" panose="020B0503020204020204" pitchFamily="2" charset="-122"/>
                <a:cs typeface="Cordia New" panose="020B0304020202020204" pitchFamily="34" charset="-34"/>
              </a:rPr>
              <a:t>The </a:t>
            </a:r>
            <a:r>
              <a:rPr lang="en-US" b="1" spc="-5" dirty="0">
                <a:effectLst/>
                <a:ea typeface="DengXian" panose="020B0503020204020204" pitchFamily="2" charset="-122"/>
                <a:cs typeface="Cordia New" panose="020B0304020202020204" pitchFamily="34" charset="-34"/>
              </a:rPr>
              <a:t>SMOTE algorithm</a:t>
            </a:r>
            <a:r>
              <a:rPr lang="en-US" dirty="0">
                <a:effectLst/>
                <a:ea typeface="DengXian" panose="020B0503020204020204" pitchFamily="2" charset="-122"/>
                <a:cs typeface="Cordia New" panose="020B0304020202020204" pitchFamily="34" charset="-34"/>
              </a:rPr>
              <a:t> works as follows:</a:t>
            </a:r>
            <a:endParaRPr lang="en-IN" dirty="0">
              <a:effectLst/>
              <a:ea typeface="DengXian" panose="020B0503020204020204" pitchFamily="2" charset="-122"/>
              <a:cs typeface="Cordia New" panose="020B0304020202020204" pitchFamily="34" charset="-34"/>
            </a:endParaRPr>
          </a:p>
          <a:p>
            <a:pPr marL="342900" lvl="0" indent="-342900">
              <a:buFont typeface="+mj-lt"/>
              <a:buAutoNum type="arabicPeriod"/>
            </a:pPr>
            <a:r>
              <a:rPr lang="en-US" dirty="0">
                <a:effectLst/>
                <a:ea typeface="DengXian" panose="020B0503020204020204" pitchFamily="2" charset="-122"/>
                <a:cs typeface="Segoe UI" panose="020B0502040204020203" pitchFamily="34" charset="0"/>
              </a:rPr>
              <a:t>We draw a random sample from the minority class.</a:t>
            </a:r>
            <a:endParaRPr lang="en-IN" dirty="0">
              <a:effectLst/>
              <a:ea typeface="DengXian" panose="020B0503020204020204" pitchFamily="2" charset="-122"/>
              <a:cs typeface="Cordia New" panose="020B0304020202020204" pitchFamily="34" charset="-34"/>
            </a:endParaRPr>
          </a:p>
          <a:p>
            <a:pPr marL="342900" lvl="0" indent="-342900">
              <a:buFont typeface="+mj-lt"/>
              <a:buAutoNum type="arabicPeriod"/>
            </a:pPr>
            <a:r>
              <a:rPr lang="en-US" dirty="0">
                <a:effectLst/>
                <a:ea typeface="DengXian" panose="020B0503020204020204" pitchFamily="2" charset="-122"/>
                <a:cs typeface="Segoe UI" panose="020B0502040204020203" pitchFamily="34" charset="0"/>
              </a:rPr>
              <a:t>For the observations in this sample, you will identify the k nearest neighbors.</a:t>
            </a:r>
            <a:endParaRPr lang="en-IN" dirty="0">
              <a:effectLst/>
              <a:ea typeface="DengXian" panose="020B0503020204020204" pitchFamily="2" charset="-122"/>
              <a:cs typeface="Cordia New" panose="020B0304020202020204" pitchFamily="34" charset="-34"/>
            </a:endParaRPr>
          </a:p>
          <a:p>
            <a:pPr marL="342900" lvl="0" indent="-342900">
              <a:buFont typeface="+mj-lt"/>
              <a:buAutoNum type="arabicPeriod"/>
            </a:pPr>
            <a:r>
              <a:rPr lang="en-US" dirty="0">
                <a:effectLst/>
                <a:ea typeface="DengXian" panose="020B0503020204020204" pitchFamily="2" charset="-122"/>
                <a:cs typeface="Segoe UI" panose="020B0502040204020203" pitchFamily="34" charset="0"/>
              </a:rPr>
              <a:t>We will then take one of those neighbors and identify the vector between the current data point and the selected neighbor.</a:t>
            </a:r>
            <a:endParaRPr lang="en-IN" dirty="0">
              <a:effectLst/>
              <a:ea typeface="DengXian" panose="020B0503020204020204" pitchFamily="2" charset="-122"/>
              <a:cs typeface="Cordia New" panose="020B0304020202020204" pitchFamily="34" charset="-34"/>
            </a:endParaRPr>
          </a:p>
          <a:p>
            <a:pPr marL="342900" lvl="0" indent="-342900">
              <a:buFont typeface="+mj-lt"/>
              <a:buAutoNum type="arabicPeriod"/>
            </a:pPr>
            <a:r>
              <a:rPr lang="en-US" dirty="0">
                <a:effectLst/>
                <a:ea typeface="DengXian" panose="020B0503020204020204" pitchFamily="2" charset="-122"/>
                <a:cs typeface="Segoe UI" panose="020B0502040204020203" pitchFamily="34" charset="0"/>
              </a:rPr>
              <a:t>We multiply the vector by a random number between 0 and 1.</a:t>
            </a:r>
            <a:endParaRPr lang="en-IN" dirty="0">
              <a:effectLst/>
              <a:ea typeface="DengXian" panose="020B0503020204020204" pitchFamily="2" charset="-122"/>
              <a:cs typeface="Cordia New" panose="020B0304020202020204" pitchFamily="34" charset="-34"/>
            </a:endParaRPr>
          </a:p>
          <a:p>
            <a:pPr marL="342900" lvl="0" indent="-342900">
              <a:buFont typeface="+mj-lt"/>
              <a:buAutoNum type="arabicPeriod"/>
            </a:pPr>
            <a:r>
              <a:rPr lang="en-US" dirty="0">
                <a:effectLst/>
                <a:ea typeface="DengXian" panose="020B0503020204020204" pitchFamily="2" charset="-122"/>
                <a:cs typeface="Segoe UI" panose="020B0502040204020203" pitchFamily="34" charset="0"/>
              </a:rPr>
              <a:t>To obtain the synthetic data point, we add this to the current data point.</a:t>
            </a:r>
            <a:endParaRPr lang="en-IN" dirty="0"/>
          </a:p>
        </p:txBody>
      </p:sp>
      <p:sp>
        <p:nvSpPr>
          <p:cNvPr id="12" name="Rectangle 2">
            <a:extLst>
              <a:ext uri="{FF2B5EF4-FFF2-40B4-BE49-F238E27FC236}">
                <a16:creationId xmlns:a16="http://schemas.microsoft.com/office/drawing/2014/main" id="{9C09ECA2-D1AB-414D-A765-7A1737EB292E}"/>
              </a:ext>
            </a:extLst>
          </p:cNvPr>
          <p:cNvSpPr>
            <a:spLocks noChangeArrowheads="1"/>
          </p:cNvSpPr>
          <p:nvPr/>
        </p:nvSpPr>
        <p:spPr bwMode="auto">
          <a:xfrm>
            <a:off x="0" y="4964608"/>
            <a:ext cx="568662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ea typeface="DengXian" panose="020B0503020204020204" pitchFamily="2" charset="-122"/>
                <a:cs typeface="Arial" panose="020B0604020202020204" pitchFamily="34" charset="0"/>
              </a:rPr>
              <a:t>    After applying SMOTE, we have the following result</a:t>
            </a:r>
            <a:r>
              <a:rPr kumimoji="0" lang="en-US" altLang="zh-CN" sz="1200" b="0" i="0" u="none" strike="noStrike" cap="none" normalizeH="0" baseline="0" dirty="0">
                <a:ln>
                  <a:noFill/>
                </a:ln>
                <a:solidFill>
                  <a:schemeClr val="tx1"/>
                </a:solidFill>
                <a:effectLst/>
                <a:latin typeface="Avenir LT Std 35 Light"/>
                <a:ea typeface="DengXian" panose="020B0503020204020204" pitchFamily="2" charset="-122"/>
                <a:cs typeface="Arial" panose="020B0604020202020204" pitchFamily="34" charset="0"/>
              </a:rPr>
              <a:t>, </a:t>
            </a:r>
            <a:endParaRPr kumimoji="0" lang="en-US"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pic>
        <p:nvPicPr>
          <p:cNvPr id="13" name="Picture 11">
            <a:extLst>
              <a:ext uri="{FF2B5EF4-FFF2-40B4-BE49-F238E27FC236}">
                <a16:creationId xmlns:a16="http://schemas.microsoft.com/office/drawing/2014/main" id="{0569EECA-E8E1-4C75-A088-03445D27D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1703" y="5405943"/>
            <a:ext cx="1592263" cy="655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
            <a:extLst>
              <a:ext uri="{FF2B5EF4-FFF2-40B4-BE49-F238E27FC236}">
                <a16:creationId xmlns:a16="http://schemas.microsoft.com/office/drawing/2014/main" id="{DDA6B301-B8AC-4C27-866B-126570AEBDC2}"/>
              </a:ext>
            </a:extLst>
          </p:cNvPr>
          <p:cNvSpPr>
            <a:spLocks noChangeArrowheads="1"/>
          </p:cNvSpPr>
          <p:nvPr/>
        </p:nvSpPr>
        <p:spPr bwMode="auto">
          <a:xfrm>
            <a:off x="81916" y="5856584"/>
            <a:ext cx="1202156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a:ln>
                <a:noFill/>
              </a:ln>
              <a:solidFill>
                <a:schemeClr val="tx1"/>
              </a:solidFill>
              <a:effectLst/>
              <a:latin typeface="Avenir LT Std 35 Light"/>
              <a:ea typeface="DengXian" panose="020B0503020204020204" pitchFamily="2" charset="-122"/>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200" dirty="0">
              <a:latin typeface="Avenir LT Std 35 Light"/>
              <a:ea typeface="DengXian" panose="020B0503020204020204" pitchFamily="2" charset="-122"/>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ea typeface="DengXian" panose="020B0503020204020204" pitchFamily="2" charset="-122"/>
                <a:cs typeface="Arial" panose="020B0604020202020204" pitchFamily="34" charset="0"/>
              </a:rPr>
              <a:t>   Now, the dataset has become balanced. So, we can come up with fruitful prediction using this synthetic balanced dataset</a:t>
            </a:r>
            <a:r>
              <a:rPr kumimoji="0" lang="en-US" altLang="zh-CN" sz="1200" b="0" i="0" u="none" strike="noStrike" cap="none" normalizeH="0" baseline="0" dirty="0">
                <a:ln>
                  <a:noFill/>
                </a:ln>
                <a:solidFill>
                  <a:schemeClr val="tx1"/>
                </a:solidFill>
                <a:effectLst/>
                <a:latin typeface="Avenir LT Std 35 Light"/>
                <a:ea typeface="DengXian" panose="020B0503020204020204" pitchFamily="2" charset="-122"/>
                <a:cs typeface="Arial" panose="020B0604020202020204" pitchFamily="34" charset="0"/>
              </a:rPr>
              <a:t>.</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1823063"/>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0374DA1-24B1-4438-AF48-600158B37F99}"/>
              </a:ext>
            </a:extLst>
          </p:cNvPr>
          <p:cNvSpPr txBox="1"/>
          <p:nvPr/>
        </p:nvSpPr>
        <p:spPr>
          <a:xfrm>
            <a:off x="181991" y="408373"/>
            <a:ext cx="11720945" cy="2064348"/>
          </a:xfrm>
          <a:prstGeom prst="rect">
            <a:avLst/>
          </a:prstGeom>
          <a:noFill/>
        </p:spPr>
        <p:txBody>
          <a:bodyPr wrap="square">
            <a:spAutoFit/>
          </a:bodyPr>
          <a:lstStyle/>
          <a:p>
            <a:pPr>
              <a:lnSpc>
                <a:spcPct val="107000"/>
              </a:lnSpc>
              <a:spcBef>
                <a:spcPts val="1200"/>
              </a:spcBef>
            </a:pPr>
            <a:r>
              <a:rPr lang="en-US" sz="2400" b="1" kern="0" dirty="0">
                <a:effectLst/>
                <a:ea typeface="DengXian Light" panose="02010600030101010101" pitchFamily="2" charset="-122"/>
                <a:cs typeface="Angsana New" panose="02020603050405020304" pitchFamily="18" charset="-34"/>
              </a:rPr>
              <a:t>                                                             </a:t>
            </a:r>
            <a:r>
              <a:rPr lang="en-US" sz="2400" b="1" u="sng" kern="0" dirty="0">
                <a:effectLst/>
                <a:ea typeface="DengXian Light" panose="02010600030101010101" pitchFamily="2" charset="-122"/>
                <a:cs typeface="Angsana New" panose="02020603050405020304" pitchFamily="18" charset="-34"/>
              </a:rPr>
              <a:t>Data Analysis</a:t>
            </a:r>
            <a:endParaRPr lang="en-IN" sz="2400" b="1" u="sng" kern="0" dirty="0">
              <a:effectLst/>
              <a:ea typeface="DengXian Light" panose="02010600030101010101" pitchFamily="2" charset="-122"/>
              <a:cs typeface="Angsana New" panose="02020603050405020304" pitchFamily="18" charset="-34"/>
            </a:endParaRPr>
          </a:p>
          <a:p>
            <a:pPr>
              <a:lnSpc>
                <a:spcPct val="107000"/>
              </a:lnSpc>
              <a:spcBef>
                <a:spcPts val="1200"/>
              </a:spcBef>
            </a:pPr>
            <a:r>
              <a:rPr lang="en-IN" b="1" kern="0" dirty="0">
                <a:effectLst/>
                <a:ea typeface="DengXian Light" panose="02010600030101010101" pitchFamily="2" charset="-122"/>
                <a:cs typeface="Angsana New" panose="02020603050405020304" pitchFamily="18" charset="-34"/>
              </a:rPr>
              <a:t> </a:t>
            </a:r>
            <a:r>
              <a:rPr lang="en-US" b="1" u="sng" kern="0" dirty="0">
                <a:effectLst/>
                <a:ea typeface="DengXian Light" panose="02010600030101010101" pitchFamily="2" charset="-122"/>
                <a:cs typeface="Angsana New" panose="02020603050405020304" pitchFamily="18" charset="-34"/>
              </a:rPr>
              <a:t>Data Split</a:t>
            </a:r>
          </a:p>
          <a:p>
            <a:pPr>
              <a:lnSpc>
                <a:spcPct val="107000"/>
              </a:lnSpc>
              <a:spcBef>
                <a:spcPts val="1200"/>
              </a:spcBef>
            </a:pPr>
            <a:endParaRPr lang="en-IN" b="1" kern="0" dirty="0">
              <a:effectLst/>
              <a:ea typeface="DengXian Light" panose="02010600030101010101" pitchFamily="2" charset="-122"/>
              <a:cs typeface="Angsana New" panose="02020603050405020304" pitchFamily="18" charset="-34"/>
            </a:endParaRPr>
          </a:p>
          <a:p>
            <a:pPr>
              <a:lnSpc>
                <a:spcPct val="107000"/>
              </a:lnSpc>
              <a:spcAft>
                <a:spcPts val="800"/>
              </a:spcAft>
            </a:pPr>
            <a:r>
              <a:rPr lang="en-US" dirty="0">
                <a:effectLst/>
                <a:ea typeface="DengXian" panose="020B0503020204020204" pitchFamily="2" charset="-122"/>
                <a:cs typeface="Cordia New" panose="020B0304020202020204" pitchFamily="34" charset="-34"/>
              </a:rPr>
              <a:t>We have divided the dataset into train data, cross-validation set and test set with proportion of 7:2:1.</a:t>
            </a:r>
            <a:endParaRPr lang="en-IN" dirty="0">
              <a:effectLst/>
              <a:ea typeface="DengXian" panose="020B0503020204020204" pitchFamily="2" charset="-122"/>
              <a:cs typeface="Cordia New" panose="020B0304020202020204" pitchFamily="34" charset="-34"/>
            </a:endParaRPr>
          </a:p>
          <a:p>
            <a:pPr>
              <a:lnSpc>
                <a:spcPct val="107000"/>
              </a:lnSpc>
              <a:spcAft>
                <a:spcPts val="800"/>
              </a:spcAft>
            </a:pPr>
            <a:r>
              <a:rPr lang="en-US" dirty="0">
                <a:effectLst/>
                <a:ea typeface="DengXian" panose="020B0503020204020204" pitchFamily="2" charset="-122"/>
                <a:cs typeface="Cordia New" panose="020B0304020202020204" pitchFamily="34" charset="-34"/>
              </a:rPr>
              <a:t>i.e., we have 70% datapoints as training set, 20% datapoints as Cross Validation Set, 10% datapoints as test set.</a:t>
            </a:r>
            <a:endParaRPr lang="en-IN" dirty="0">
              <a:effectLst/>
              <a:ea typeface="DengXian" panose="020B0503020204020204" pitchFamily="2" charset="-122"/>
              <a:cs typeface="Cordia New" panose="020B0304020202020204" pitchFamily="34" charset="-34"/>
            </a:endParaRPr>
          </a:p>
        </p:txBody>
      </p:sp>
      <p:sp>
        <p:nvSpPr>
          <p:cNvPr id="22" name="TextBox 21">
            <a:extLst>
              <a:ext uri="{FF2B5EF4-FFF2-40B4-BE49-F238E27FC236}">
                <a16:creationId xmlns:a16="http://schemas.microsoft.com/office/drawing/2014/main" id="{12106511-09DA-4626-BA5F-A14A27347EA7}"/>
              </a:ext>
            </a:extLst>
          </p:cNvPr>
          <p:cNvSpPr txBox="1"/>
          <p:nvPr/>
        </p:nvSpPr>
        <p:spPr>
          <a:xfrm>
            <a:off x="181991" y="2472721"/>
            <a:ext cx="11720945" cy="1954125"/>
          </a:xfrm>
          <a:prstGeom prst="rect">
            <a:avLst/>
          </a:prstGeom>
          <a:noFill/>
        </p:spPr>
        <p:txBody>
          <a:bodyPr wrap="square">
            <a:spAutoFit/>
          </a:bodyPr>
          <a:lstStyle/>
          <a:p>
            <a:pPr>
              <a:lnSpc>
                <a:spcPct val="107000"/>
              </a:lnSpc>
              <a:spcBef>
                <a:spcPts val="1200"/>
              </a:spcBef>
            </a:pPr>
            <a:r>
              <a:rPr lang="en-US" b="1" u="sng" kern="0" dirty="0">
                <a:effectLst/>
                <a:ea typeface="DengXian Light" panose="02010600030101010101" pitchFamily="2" charset="-122"/>
                <a:cs typeface="Angsana New" panose="02020603050405020304" pitchFamily="18" charset="-34"/>
              </a:rPr>
              <a:t>Logistic Regression</a:t>
            </a:r>
            <a:r>
              <a:rPr lang="en-US" b="1" kern="0" dirty="0">
                <a:effectLst/>
                <a:ea typeface="DengXian Light" panose="02010600030101010101" pitchFamily="2" charset="-122"/>
                <a:cs typeface="Angsana New" panose="02020603050405020304" pitchFamily="18" charset="-34"/>
              </a:rPr>
              <a:t>:</a:t>
            </a:r>
            <a:endParaRPr lang="en-IN" b="1" kern="0" dirty="0">
              <a:effectLst/>
              <a:ea typeface="DengXian Light" panose="02010600030101010101" pitchFamily="2" charset="-122"/>
              <a:cs typeface="Angsana New" panose="02020603050405020304" pitchFamily="18" charset="-34"/>
            </a:endParaRPr>
          </a:p>
          <a:p>
            <a:pPr>
              <a:lnSpc>
                <a:spcPct val="107000"/>
              </a:lnSpc>
              <a:spcAft>
                <a:spcPts val="800"/>
              </a:spcAft>
            </a:pPr>
            <a:r>
              <a:rPr lang="en-US" dirty="0">
                <a:effectLst/>
                <a:ea typeface="DengXian" panose="020B0503020204020204" pitchFamily="2" charset="-122"/>
                <a:cs typeface="Cordia New" panose="020B0304020202020204" pitchFamily="34" charset="-34"/>
              </a:rPr>
              <a:t> </a:t>
            </a:r>
            <a:endParaRPr lang="en-IN" dirty="0">
              <a:effectLst/>
              <a:ea typeface="DengXian" panose="020B0503020204020204" pitchFamily="2" charset="-122"/>
              <a:cs typeface="Cordia New" panose="020B0304020202020204" pitchFamily="34" charset="-34"/>
            </a:endParaRPr>
          </a:p>
          <a:p>
            <a:pPr>
              <a:lnSpc>
                <a:spcPct val="107000"/>
              </a:lnSpc>
              <a:spcAft>
                <a:spcPts val="800"/>
              </a:spcAft>
            </a:pPr>
            <a:r>
              <a:rPr lang="en-US" dirty="0">
                <a:effectLst/>
                <a:ea typeface="DengXian" panose="020B0503020204020204" pitchFamily="2" charset="-122"/>
                <a:cs typeface="Cordia New" panose="020B0304020202020204" pitchFamily="34" charset="-34"/>
              </a:rPr>
              <a:t>Logistic Regression is used for classification of data. We use logistic regression for binary classification of data. In logistic regression we use </a:t>
            </a:r>
            <a:r>
              <a:rPr lang="en-US" b="1" dirty="0">
                <a:effectLst/>
                <a:ea typeface="DengXian" panose="020B0503020204020204" pitchFamily="2" charset="-122"/>
                <a:cs typeface="Cordia New" panose="020B0304020202020204" pitchFamily="34" charset="-34"/>
              </a:rPr>
              <a:t>sigmoid function</a:t>
            </a:r>
            <a:r>
              <a:rPr lang="en-US" dirty="0">
                <a:effectLst/>
                <a:ea typeface="DengXian" panose="020B0503020204020204" pitchFamily="2" charset="-122"/>
                <a:cs typeface="Cordia New" panose="020B0304020202020204" pitchFamily="34" charset="-34"/>
              </a:rPr>
              <a:t> to predict the class for a data point. For a model with k parameters, suppose there are 2 classes viz 0 and 1 and if we denote p = P(Y=1) where Y is the data point for which its class is to be predicted, then we can write, </a:t>
            </a:r>
            <a:endParaRPr lang="en-IN" dirty="0">
              <a:effectLst/>
              <a:ea typeface="DengXian" panose="020B0503020204020204" pitchFamily="2" charset="-122"/>
              <a:cs typeface="Cordia New" panose="020B0304020202020204" pitchFamily="34" charset="-34"/>
            </a:endParaRPr>
          </a:p>
        </p:txBody>
      </p:sp>
      <p:pic>
        <p:nvPicPr>
          <p:cNvPr id="23" name="Picture 22">
            <a:extLst>
              <a:ext uri="{FF2B5EF4-FFF2-40B4-BE49-F238E27FC236}">
                <a16:creationId xmlns:a16="http://schemas.microsoft.com/office/drawing/2014/main" id="{35693534-55F9-40A0-B1B9-A52AC2EAF8CA}"/>
              </a:ext>
            </a:extLst>
          </p:cNvPr>
          <p:cNvPicPr>
            <a:picLocks noChangeAspect="1"/>
          </p:cNvPicPr>
          <p:nvPr/>
        </p:nvPicPr>
        <p:blipFill>
          <a:blip r:embed="rId2"/>
          <a:stretch>
            <a:fillRect/>
          </a:stretch>
        </p:blipFill>
        <p:spPr>
          <a:xfrm>
            <a:off x="3680263" y="4122046"/>
            <a:ext cx="2362200" cy="609600"/>
          </a:xfrm>
          <a:prstGeom prst="rect">
            <a:avLst/>
          </a:prstGeom>
        </p:spPr>
      </p:pic>
      <p:sp>
        <p:nvSpPr>
          <p:cNvPr id="25" name="TextBox 24">
            <a:extLst>
              <a:ext uri="{FF2B5EF4-FFF2-40B4-BE49-F238E27FC236}">
                <a16:creationId xmlns:a16="http://schemas.microsoft.com/office/drawing/2014/main" id="{37889EF6-878B-4397-AB69-0DBE8D080F89}"/>
              </a:ext>
            </a:extLst>
          </p:cNvPr>
          <p:cNvSpPr txBox="1"/>
          <p:nvPr/>
        </p:nvSpPr>
        <p:spPr>
          <a:xfrm>
            <a:off x="181991" y="4931509"/>
            <a:ext cx="11793986" cy="774507"/>
          </a:xfrm>
          <a:prstGeom prst="rect">
            <a:avLst/>
          </a:prstGeom>
          <a:noFill/>
        </p:spPr>
        <p:txBody>
          <a:bodyPr wrap="square">
            <a:spAutoFit/>
          </a:bodyPr>
          <a:lstStyle/>
          <a:p>
            <a:pPr>
              <a:lnSpc>
                <a:spcPct val="107000"/>
              </a:lnSpc>
              <a:spcAft>
                <a:spcPts val="800"/>
              </a:spcAft>
            </a:pPr>
            <a:r>
              <a:rPr lang="en-US" sz="1800" dirty="0">
                <a:effectLst/>
                <a:latin typeface="Avenir LT Std 35 Light"/>
                <a:ea typeface="DengXian" panose="020B0503020204020204" pitchFamily="2" charset="-122"/>
                <a:cs typeface="Cordia New" panose="020B0304020202020204" pitchFamily="34" charset="-34"/>
              </a:rPr>
              <a:t>Now if p &gt;= 0.5, then Y is predicted to belong to class 1 and if p &lt; 0.5 then Y is predicted to belong to class 0. </a:t>
            </a:r>
            <a:endParaRPr lang="en-IN" sz="1600" dirty="0">
              <a:effectLst/>
              <a:latin typeface="Calibri" panose="020F0502020204030204" pitchFamily="34" charset="0"/>
              <a:ea typeface="DengXian" panose="020B0503020204020204" pitchFamily="2" charset="-122"/>
              <a:cs typeface="Cordia New" panose="020B0304020202020204" pitchFamily="34" charset="-34"/>
            </a:endParaRPr>
          </a:p>
          <a:p>
            <a:pPr>
              <a:lnSpc>
                <a:spcPct val="107000"/>
              </a:lnSpc>
              <a:spcAft>
                <a:spcPts val="800"/>
              </a:spcAft>
            </a:pPr>
            <a:r>
              <a:rPr lang="en-US" sz="1800" dirty="0">
                <a:effectLst/>
                <a:latin typeface="Avenir LT Std 35 Light"/>
                <a:ea typeface="DengXian" panose="020B0503020204020204" pitchFamily="2" charset="-122"/>
                <a:cs typeface="Cordia New" panose="020B0304020202020204" pitchFamily="34" charset="-34"/>
              </a:rPr>
              <a:t>We have used Logistic Regression to predict whether credit card of a client is default or not using parameters. </a:t>
            </a:r>
            <a:endParaRPr lang="en-IN" sz="1600" dirty="0">
              <a:effectLst/>
              <a:latin typeface="Calibri" panose="020F0502020204030204" pitchFamily="34" charset="0"/>
              <a:ea typeface="DengXian" panose="020B0503020204020204" pitchFamily="2" charset="-122"/>
              <a:cs typeface="Cordia New" panose="020B0304020202020204" pitchFamily="34" charset="-34"/>
            </a:endParaRPr>
          </a:p>
        </p:txBody>
      </p:sp>
    </p:spTree>
    <p:extLst>
      <p:ext uri="{BB962C8B-B14F-4D97-AF65-F5344CB8AC3E}">
        <p14:creationId xmlns:p14="http://schemas.microsoft.com/office/powerpoint/2010/main" val="3261348818"/>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A70E980-D845-4E14-A17D-241EDA4EEF09}"/>
              </a:ext>
            </a:extLst>
          </p:cNvPr>
          <p:cNvSpPr txBox="1"/>
          <p:nvPr/>
        </p:nvSpPr>
        <p:spPr>
          <a:xfrm>
            <a:off x="499738" y="452810"/>
            <a:ext cx="11192523" cy="671915"/>
          </a:xfrm>
          <a:prstGeom prst="rect">
            <a:avLst/>
          </a:prstGeom>
          <a:noFill/>
        </p:spPr>
        <p:txBody>
          <a:bodyPr wrap="square">
            <a:spAutoFit/>
          </a:bodyPr>
          <a:lstStyle/>
          <a:p>
            <a:pPr>
              <a:lnSpc>
                <a:spcPct val="107000"/>
              </a:lnSpc>
              <a:spcAft>
                <a:spcPts val="800"/>
              </a:spcAft>
            </a:pPr>
            <a:r>
              <a:rPr lang="en-US" sz="1800" dirty="0">
                <a:effectLst/>
                <a:ea typeface="DengXian" panose="020B0503020204020204" pitchFamily="2" charset="-122"/>
                <a:cs typeface="Cordia New" panose="020B0304020202020204" pitchFamily="34" charset="-34"/>
              </a:rPr>
              <a:t>From confusion matrix we got the measures for True positive (TP), True negative (TN), False positive (FP), False negative (FN) observations and measured the </a:t>
            </a:r>
            <a:r>
              <a:rPr lang="en-US" sz="1800" b="1" dirty="0">
                <a:effectLst/>
                <a:ea typeface="DengXian" panose="020B0503020204020204" pitchFamily="2" charset="-122"/>
                <a:cs typeface="Cordia New" panose="020B0304020202020204" pitchFamily="34" charset="-34"/>
              </a:rPr>
              <a:t>accuracy</a:t>
            </a:r>
            <a:r>
              <a:rPr lang="en-US" sz="1800" dirty="0">
                <a:effectLst/>
                <a:ea typeface="DengXian" panose="020B0503020204020204" pitchFamily="2" charset="-122"/>
                <a:cs typeface="Cordia New" panose="020B0304020202020204" pitchFamily="34" charset="-34"/>
              </a:rPr>
              <a:t> of the model,</a:t>
            </a:r>
            <a:endParaRPr lang="en-IN" sz="1600" dirty="0">
              <a:effectLst/>
              <a:ea typeface="DengXian" panose="020B0503020204020204" pitchFamily="2" charset="-122"/>
              <a:cs typeface="Cordia New" panose="020B0304020202020204" pitchFamily="34" charset="-34"/>
            </a:endParaRPr>
          </a:p>
        </p:txBody>
      </p:sp>
      <p:pic>
        <p:nvPicPr>
          <p:cNvPr id="8" name="Picture 7">
            <a:extLst>
              <a:ext uri="{FF2B5EF4-FFF2-40B4-BE49-F238E27FC236}">
                <a16:creationId xmlns:a16="http://schemas.microsoft.com/office/drawing/2014/main" id="{1CCCDA9C-B7C0-496A-A58D-50E06ECD9542}"/>
              </a:ext>
            </a:extLst>
          </p:cNvPr>
          <p:cNvPicPr>
            <a:picLocks noChangeAspect="1"/>
          </p:cNvPicPr>
          <p:nvPr/>
        </p:nvPicPr>
        <p:blipFill>
          <a:blip r:embed="rId2"/>
          <a:stretch>
            <a:fillRect/>
          </a:stretch>
        </p:blipFill>
        <p:spPr>
          <a:xfrm>
            <a:off x="3922543" y="1175384"/>
            <a:ext cx="4133850" cy="628650"/>
          </a:xfrm>
          <a:prstGeom prst="rect">
            <a:avLst/>
          </a:prstGeom>
        </p:spPr>
      </p:pic>
      <p:pic>
        <p:nvPicPr>
          <p:cNvPr id="9" name="Picture 8">
            <a:extLst>
              <a:ext uri="{FF2B5EF4-FFF2-40B4-BE49-F238E27FC236}">
                <a16:creationId xmlns:a16="http://schemas.microsoft.com/office/drawing/2014/main" id="{278E6597-6719-4F23-9BB1-0347F0589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773" y="1848354"/>
            <a:ext cx="3758451" cy="3264780"/>
          </a:xfrm>
          <a:prstGeom prst="rect">
            <a:avLst/>
          </a:prstGeom>
          <a:solidFill>
            <a:srgbClr val="7030A0"/>
          </a:solidFill>
        </p:spPr>
      </p:pic>
      <p:sp>
        <p:nvSpPr>
          <p:cNvPr id="11" name="TextBox 10">
            <a:extLst>
              <a:ext uri="{FF2B5EF4-FFF2-40B4-BE49-F238E27FC236}">
                <a16:creationId xmlns:a16="http://schemas.microsoft.com/office/drawing/2014/main" id="{8CEB9310-7D99-4C88-B5F7-EA060048D1B5}"/>
              </a:ext>
            </a:extLst>
          </p:cNvPr>
          <p:cNvSpPr txBox="1"/>
          <p:nvPr/>
        </p:nvSpPr>
        <p:spPr>
          <a:xfrm>
            <a:off x="2854699" y="5113134"/>
            <a:ext cx="6094520" cy="375552"/>
          </a:xfrm>
          <a:prstGeom prst="rect">
            <a:avLst/>
          </a:prstGeom>
          <a:noFill/>
        </p:spPr>
        <p:txBody>
          <a:bodyPr wrap="square">
            <a:spAutoFit/>
          </a:bodyPr>
          <a:lstStyle/>
          <a:p>
            <a:pPr algn="ctr">
              <a:lnSpc>
                <a:spcPct val="107000"/>
              </a:lnSpc>
              <a:spcAft>
                <a:spcPts val="800"/>
              </a:spcAft>
            </a:pPr>
            <a:r>
              <a:rPr lang="en-US" sz="1800" u="sng" dirty="0">
                <a:effectLst/>
                <a:ea typeface="DengXian" panose="020B0503020204020204" pitchFamily="2" charset="-122"/>
                <a:cs typeface="Cordia New" panose="020B0304020202020204" pitchFamily="34" charset="-34"/>
              </a:rPr>
              <a:t>Fig 24: Confusion Matrix for Logistic Regression</a:t>
            </a:r>
            <a:endParaRPr lang="en-IN" sz="1600" dirty="0">
              <a:effectLst/>
              <a:ea typeface="DengXian" panose="020B0503020204020204" pitchFamily="2" charset="-122"/>
              <a:cs typeface="Cordia New" panose="020B0304020202020204" pitchFamily="34" charset="-34"/>
            </a:endParaRPr>
          </a:p>
        </p:txBody>
      </p:sp>
      <p:sp>
        <p:nvSpPr>
          <p:cNvPr id="13" name="TextBox 12">
            <a:extLst>
              <a:ext uri="{FF2B5EF4-FFF2-40B4-BE49-F238E27FC236}">
                <a16:creationId xmlns:a16="http://schemas.microsoft.com/office/drawing/2014/main" id="{7BD8F991-9521-48D5-B417-9BE17A6F1BAC}"/>
              </a:ext>
            </a:extLst>
          </p:cNvPr>
          <p:cNvSpPr txBox="1"/>
          <p:nvPr/>
        </p:nvSpPr>
        <p:spPr>
          <a:xfrm>
            <a:off x="499738" y="5682616"/>
            <a:ext cx="11429631" cy="774507"/>
          </a:xfrm>
          <a:prstGeom prst="rect">
            <a:avLst/>
          </a:prstGeom>
          <a:noFill/>
        </p:spPr>
        <p:txBody>
          <a:bodyPr wrap="square">
            <a:spAutoFit/>
          </a:bodyPr>
          <a:lstStyle/>
          <a:p>
            <a:pPr>
              <a:lnSpc>
                <a:spcPct val="107000"/>
              </a:lnSpc>
              <a:spcAft>
                <a:spcPts val="800"/>
              </a:spcAft>
            </a:pPr>
            <a:r>
              <a:rPr lang="en-US" dirty="0">
                <a:effectLst/>
                <a:ea typeface="DengXian" panose="020B0503020204020204" pitchFamily="2" charset="-122"/>
                <a:cs typeface="Cordia New" panose="020B0304020202020204" pitchFamily="34" charset="-34"/>
              </a:rPr>
              <a:t>The following is the measure of efficacy of the model fitted on the train data tested on cross-validation dataset,</a:t>
            </a:r>
            <a:endParaRPr lang="en-IN" dirty="0">
              <a:effectLst/>
              <a:ea typeface="DengXian" panose="020B0503020204020204" pitchFamily="2" charset="-122"/>
              <a:cs typeface="Cordia New" panose="020B0304020202020204" pitchFamily="34" charset="-34"/>
            </a:endParaRPr>
          </a:p>
          <a:p>
            <a:pPr>
              <a:lnSpc>
                <a:spcPct val="107000"/>
              </a:lnSpc>
              <a:spcAft>
                <a:spcPts val="800"/>
              </a:spcAft>
            </a:pPr>
            <a:r>
              <a:rPr lang="en-US" dirty="0">
                <a:effectLst/>
                <a:ea typeface="DengXian" panose="020B0503020204020204" pitchFamily="2" charset="-122"/>
                <a:cs typeface="Cordia New" panose="020B0304020202020204" pitchFamily="34" charset="-34"/>
              </a:rPr>
              <a:t>The </a:t>
            </a:r>
            <a:r>
              <a:rPr lang="en-US" b="1" dirty="0">
                <a:effectLst/>
                <a:ea typeface="DengXian" panose="020B0503020204020204" pitchFamily="2" charset="-122"/>
                <a:cs typeface="Cordia New" panose="020B0304020202020204" pitchFamily="34" charset="-34"/>
              </a:rPr>
              <a:t>Accuracy </a:t>
            </a:r>
            <a:r>
              <a:rPr lang="en-US" dirty="0">
                <a:effectLst/>
                <a:ea typeface="DengXian" panose="020B0503020204020204" pitchFamily="2" charset="-122"/>
                <a:cs typeface="Cordia New" panose="020B0304020202020204" pitchFamily="34" charset="-34"/>
              </a:rPr>
              <a:t>of</a:t>
            </a:r>
            <a:r>
              <a:rPr lang="en-US" b="1" dirty="0">
                <a:effectLst/>
                <a:ea typeface="DengXian" panose="020B0503020204020204" pitchFamily="2" charset="-122"/>
                <a:cs typeface="Cordia New" panose="020B0304020202020204" pitchFamily="34" charset="-34"/>
              </a:rPr>
              <a:t> </a:t>
            </a:r>
            <a:r>
              <a:rPr lang="en-US" dirty="0">
                <a:effectLst/>
                <a:ea typeface="DengXian" panose="020B0503020204020204" pitchFamily="2" charset="-122"/>
                <a:cs typeface="Cordia New" panose="020B0304020202020204" pitchFamily="34" charset="-34"/>
              </a:rPr>
              <a:t>this model on CV set is approximately 54%.</a:t>
            </a:r>
            <a:endParaRPr lang="en-IN" dirty="0">
              <a:effectLst/>
              <a:ea typeface="DengXian" panose="020B0503020204020204" pitchFamily="2" charset="-122"/>
              <a:cs typeface="Cordia New" panose="020B0304020202020204" pitchFamily="34" charset="-34"/>
            </a:endParaRPr>
          </a:p>
        </p:txBody>
      </p:sp>
    </p:spTree>
    <p:extLst>
      <p:ext uri="{BB962C8B-B14F-4D97-AF65-F5344CB8AC3E}">
        <p14:creationId xmlns:p14="http://schemas.microsoft.com/office/powerpoint/2010/main" val="3787950182"/>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A577-2397-470D-90B0-61F526D56787}"/>
              </a:ext>
            </a:extLst>
          </p:cNvPr>
          <p:cNvSpPr>
            <a:spLocks noGrp="1"/>
          </p:cNvSpPr>
          <p:nvPr>
            <p:ph type="title"/>
          </p:nvPr>
        </p:nvSpPr>
        <p:spPr>
          <a:xfrm>
            <a:off x="913795" y="261904"/>
            <a:ext cx="10353762" cy="854480"/>
          </a:xfrm>
        </p:spPr>
        <p:txBody>
          <a:bodyPr>
            <a:normAutofit fontScale="90000"/>
          </a:bodyPr>
          <a:lstStyle/>
          <a:p>
            <a:r>
              <a:rPr lang="en-US" sz="2700" b="1" u="sng" kern="0" dirty="0">
                <a:solidFill>
                  <a:schemeClr val="tx1"/>
                </a:solidFill>
                <a:effectLst/>
                <a:latin typeface="+mn-lt"/>
                <a:ea typeface="DengXian Light" panose="02010600030101010101" pitchFamily="2" charset="-122"/>
                <a:cs typeface="Angsana New" panose="02020603050405020304" pitchFamily="18" charset="-34"/>
              </a:rPr>
              <a:t>Decision Tree</a:t>
            </a:r>
            <a:br>
              <a:rPr lang="en-IN" sz="3600" b="1" kern="0" dirty="0">
                <a:solidFill>
                  <a:srgbClr val="2F5496"/>
                </a:solidFill>
                <a:effectLst/>
                <a:latin typeface="Calibri Light" panose="020F0302020204030204" pitchFamily="34" charset="0"/>
                <a:ea typeface="DengXian Light" panose="02010600030101010101" pitchFamily="2" charset="-122"/>
                <a:cs typeface="Angsana New" panose="02020603050405020304" pitchFamily="18" charset="-34"/>
              </a:rPr>
            </a:br>
            <a:endParaRPr lang="en-IN" dirty="0"/>
          </a:p>
        </p:txBody>
      </p:sp>
      <p:sp>
        <p:nvSpPr>
          <p:cNvPr id="4" name="TextBox 3">
            <a:extLst>
              <a:ext uri="{FF2B5EF4-FFF2-40B4-BE49-F238E27FC236}">
                <a16:creationId xmlns:a16="http://schemas.microsoft.com/office/drawing/2014/main" id="{1513F78C-273D-4B21-92E8-D471BF09A486}"/>
              </a:ext>
            </a:extLst>
          </p:cNvPr>
          <p:cNvSpPr txBox="1"/>
          <p:nvPr/>
        </p:nvSpPr>
        <p:spPr>
          <a:xfrm>
            <a:off x="499367" y="332062"/>
            <a:ext cx="11352321" cy="1996700"/>
          </a:xfrm>
          <a:prstGeom prst="rect">
            <a:avLst/>
          </a:prstGeom>
          <a:noFill/>
        </p:spPr>
        <p:txBody>
          <a:bodyPr wrap="square">
            <a:spAutoFit/>
          </a:bodyPr>
          <a:lstStyle/>
          <a:p>
            <a:pPr>
              <a:lnSpc>
                <a:spcPct val="107000"/>
              </a:lnSpc>
              <a:spcAft>
                <a:spcPts val="800"/>
              </a:spcAft>
            </a:pPr>
            <a:r>
              <a:rPr lang="en-US" sz="1400" dirty="0">
                <a:solidFill>
                  <a:srgbClr val="202122"/>
                </a:solidFill>
                <a:effectLst/>
                <a:latin typeface="Arial" panose="020B0604020202020204" pitchFamily="34" charset="0"/>
                <a:ea typeface="DengXian" panose="020B0503020204020204" pitchFamily="2" charset="-122"/>
                <a:cs typeface="Cordia New" panose="020B0304020202020204" pitchFamily="34" charset="-34"/>
              </a:rPr>
              <a:t> </a:t>
            </a:r>
            <a:endParaRPr lang="en-IN" sz="1600" dirty="0">
              <a:effectLst/>
              <a:latin typeface="Calibri" panose="020F0502020204030204" pitchFamily="34" charset="0"/>
              <a:ea typeface="DengXian" panose="020B0503020204020204" pitchFamily="2" charset="-122"/>
              <a:cs typeface="Cordia New" panose="020B0304020202020204" pitchFamily="34" charset="-34"/>
            </a:endParaRPr>
          </a:p>
          <a:p>
            <a:pPr>
              <a:lnSpc>
                <a:spcPct val="107000"/>
              </a:lnSpc>
              <a:spcAft>
                <a:spcPts val="800"/>
              </a:spcAft>
            </a:pPr>
            <a:r>
              <a:rPr lang="en-US" dirty="0">
                <a:effectLst/>
                <a:ea typeface="DengXian" panose="020B0503020204020204" pitchFamily="2" charset="-122"/>
                <a:cs typeface="Arial" panose="020B0604020202020204" pitchFamily="34" charset="0"/>
              </a:rPr>
              <a:t>A decision tree is a flowchart-like structure in which each internal node represents a "test" on an attribute, each branch represents the outcome of the test, and each leaf node represents a class label. The paths from root to leaf represent classification rules.</a:t>
            </a:r>
            <a:endParaRPr lang="en-IN" dirty="0">
              <a:effectLst/>
              <a:ea typeface="DengXian" panose="020B0503020204020204" pitchFamily="2" charset="-122"/>
              <a:cs typeface="Cordia New" panose="020B0304020202020204" pitchFamily="34" charset="-34"/>
            </a:endParaRPr>
          </a:p>
          <a:p>
            <a:pPr>
              <a:lnSpc>
                <a:spcPct val="107000"/>
              </a:lnSpc>
              <a:spcAft>
                <a:spcPts val="800"/>
              </a:spcAft>
            </a:pPr>
            <a:r>
              <a:rPr lang="en-US" dirty="0">
                <a:effectLst/>
                <a:ea typeface="DengXian" panose="020B0503020204020204" pitchFamily="2" charset="-122"/>
                <a:cs typeface="Arial" panose="020B0604020202020204" pitchFamily="34" charset="0"/>
              </a:rPr>
              <a:t>We have used Decision Tree algorithm for binary classification of our data. We fitted the model on train data, tested on the CV Dataset and obtained its measure of accuracy</a:t>
            </a:r>
            <a:endParaRPr lang="en-IN" dirty="0">
              <a:effectLst/>
              <a:ea typeface="DengXian" panose="020B0503020204020204" pitchFamily="2" charset="-122"/>
              <a:cs typeface="Cordia New" panose="020B0304020202020204" pitchFamily="34" charset="-34"/>
            </a:endParaRPr>
          </a:p>
        </p:txBody>
      </p:sp>
      <p:pic>
        <p:nvPicPr>
          <p:cNvPr id="5" name="Picture 4">
            <a:extLst>
              <a:ext uri="{FF2B5EF4-FFF2-40B4-BE49-F238E27FC236}">
                <a16:creationId xmlns:a16="http://schemas.microsoft.com/office/drawing/2014/main" id="{1AC07099-92B9-449D-8767-ACFEAA516C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0080" y="2277715"/>
            <a:ext cx="3291840" cy="3585845"/>
          </a:xfrm>
          <a:prstGeom prst="rect">
            <a:avLst/>
          </a:prstGeom>
          <a:solidFill>
            <a:srgbClr val="7030A0"/>
          </a:solidFill>
        </p:spPr>
      </p:pic>
      <p:sp>
        <p:nvSpPr>
          <p:cNvPr id="7" name="TextBox 6">
            <a:extLst>
              <a:ext uri="{FF2B5EF4-FFF2-40B4-BE49-F238E27FC236}">
                <a16:creationId xmlns:a16="http://schemas.microsoft.com/office/drawing/2014/main" id="{70502E9A-C5AE-44E2-A141-DA3CE6DF3C82}"/>
              </a:ext>
            </a:extLst>
          </p:cNvPr>
          <p:cNvSpPr txBox="1"/>
          <p:nvPr/>
        </p:nvSpPr>
        <p:spPr>
          <a:xfrm>
            <a:off x="4306262" y="5733084"/>
            <a:ext cx="6094520" cy="369332"/>
          </a:xfrm>
          <a:prstGeom prst="rect">
            <a:avLst/>
          </a:prstGeom>
          <a:noFill/>
        </p:spPr>
        <p:txBody>
          <a:bodyPr wrap="square">
            <a:spAutoFit/>
          </a:bodyPr>
          <a:lstStyle/>
          <a:p>
            <a:r>
              <a:rPr lang="en-US" sz="1800" u="sng" dirty="0">
                <a:effectLst/>
                <a:ea typeface="DengXian" panose="020B0503020204020204" pitchFamily="2" charset="-122"/>
                <a:cs typeface="Cordia New" panose="020B0304020202020204" pitchFamily="34" charset="-34"/>
              </a:rPr>
              <a:t>Fig 25: Confusion Matrix for Decision Tree</a:t>
            </a:r>
            <a:endParaRPr lang="en-IN" dirty="0"/>
          </a:p>
        </p:txBody>
      </p:sp>
      <p:sp>
        <p:nvSpPr>
          <p:cNvPr id="9" name="TextBox 8">
            <a:extLst>
              <a:ext uri="{FF2B5EF4-FFF2-40B4-BE49-F238E27FC236}">
                <a16:creationId xmlns:a16="http://schemas.microsoft.com/office/drawing/2014/main" id="{A166EC5D-4CA6-41C0-ADD5-5825EB335585}"/>
              </a:ext>
            </a:extLst>
          </p:cNvPr>
          <p:cNvSpPr txBox="1"/>
          <p:nvPr/>
        </p:nvSpPr>
        <p:spPr>
          <a:xfrm>
            <a:off x="640250" y="6341272"/>
            <a:ext cx="10627307" cy="369332"/>
          </a:xfrm>
          <a:prstGeom prst="rect">
            <a:avLst/>
          </a:prstGeom>
          <a:noFill/>
        </p:spPr>
        <p:txBody>
          <a:bodyPr wrap="square">
            <a:spAutoFit/>
          </a:bodyPr>
          <a:lstStyle/>
          <a:p>
            <a:r>
              <a:rPr lang="en-US" sz="1800" dirty="0">
                <a:effectLst/>
                <a:latin typeface="Avenir LT Std 35 Light"/>
                <a:ea typeface="DengXian" panose="020B0503020204020204" pitchFamily="2" charset="-122"/>
                <a:cs typeface="Arial" panose="020B0604020202020204" pitchFamily="34" charset="0"/>
              </a:rPr>
              <a:t>The </a:t>
            </a:r>
            <a:r>
              <a:rPr lang="en-US" sz="1800" b="1" dirty="0">
                <a:effectLst/>
                <a:latin typeface="Avenir LT Std 35 Light"/>
                <a:ea typeface="DengXian" panose="020B0503020204020204" pitchFamily="2" charset="-122"/>
                <a:cs typeface="Arial" panose="020B0604020202020204" pitchFamily="34" charset="0"/>
              </a:rPr>
              <a:t>Accuracy </a:t>
            </a:r>
            <a:r>
              <a:rPr lang="en-US" sz="1800" dirty="0">
                <a:effectLst/>
                <a:latin typeface="Avenir LT Std 35 Light"/>
                <a:ea typeface="DengXian" panose="020B0503020204020204" pitchFamily="2" charset="-122"/>
                <a:cs typeface="Arial" panose="020B0604020202020204" pitchFamily="34" charset="0"/>
              </a:rPr>
              <a:t>of Decision Tree model on the CV dataset is approximately 72.23%</a:t>
            </a:r>
            <a:endParaRPr lang="en-IN" dirty="0"/>
          </a:p>
        </p:txBody>
      </p:sp>
    </p:spTree>
    <p:extLst>
      <p:ext uri="{BB962C8B-B14F-4D97-AF65-F5344CB8AC3E}">
        <p14:creationId xmlns:p14="http://schemas.microsoft.com/office/powerpoint/2010/main" val="1636920213"/>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29F9E4-68EE-412C-B1F1-C83CD38DC010}"/>
              </a:ext>
            </a:extLst>
          </p:cNvPr>
          <p:cNvSpPr txBox="1"/>
          <p:nvPr/>
        </p:nvSpPr>
        <p:spPr>
          <a:xfrm>
            <a:off x="233039" y="471737"/>
            <a:ext cx="11680794" cy="2023824"/>
          </a:xfrm>
          <a:prstGeom prst="rect">
            <a:avLst/>
          </a:prstGeom>
          <a:noFill/>
        </p:spPr>
        <p:txBody>
          <a:bodyPr wrap="square">
            <a:spAutoFit/>
          </a:bodyPr>
          <a:lstStyle/>
          <a:p>
            <a:pPr>
              <a:lnSpc>
                <a:spcPct val="107000"/>
              </a:lnSpc>
              <a:spcAft>
                <a:spcPts val="800"/>
              </a:spcAft>
            </a:pPr>
            <a:r>
              <a:rPr lang="en-US" sz="1600" dirty="0">
                <a:effectLst/>
                <a:latin typeface="Calibri" panose="020F0502020204030204" pitchFamily="34" charset="0"/>
                <a:ea typeface="DengXian" panose="020B0503020204020204" pitchFamily="2" charset="-122"/>
                <a:cs typeface="Cordia New" panose="020B0304020202020204" pitchFamily="34" charset="-34"/>
              </a:rPr>
              <a:t> </a:t>
            </a:r>
            <a:endParaRPr lang="en-IN" sz="1600" dirty="0">
              <a:effectLst/>
              <a:latin typeface="Calibri" panose="020F0502020204030204" pitchFamily="34" charset="0"/>
              <a:ea typeface="DengXian" panose="020B0503020204020204" pitchFamily="2" charset="-122"/>
              <a:cs typeface="Cordia New" panose="020B0304020202020204" pitchFamily="34" charset="-34"/>
            </a:endParaRPr>
          </a:p>
          <a:p>
            <a:pPr>
              <a:lnSpc>
                <a:spcPct val="107000"/>
              </a:lnSpc>
              <a:spcAft>
                <a:spcPts val="800"/>
              </a:spcAft>
            </a:pPr>
            <a:r>
              <a:rPr lang="en-US" dirty="0">
                <a:effectLst/>
                <a:ea typeface="DengXian" panose="020B0503020204020204" pitchFamily="2" charset="-122"/>
                <a:cs typeface="Cordia New" panose="020B0304020202020204" pitchFamily="34" charset="-34"/>
              </a:rPr>
              <a:t>A random forest algorithm consists of many decision trees. A random forest is a machine learning technique that’s used to solve regression and classification problems. It utilizes ensemble learning, which is a technique that combines many classifiers to provide solutions to complex problems.</a:t>
            </a:r>
            <a:endParaRPr lang="en-IN" dirty="0">
              <a:effectLst/>
              <a:ea typeface="DengXian" panose="020B0503020204020204" pitchFamily="2" charset="-122"/>
              <a:cs typeface="Cordia New" panose="020B0304020202020204" pitchFamily="34" charset="-34"/>
            </a:endParaRPr>
          </a:p>
          <a:p>
            <a:pPr>
              <a:lnSpc>
                <a:spcPct val="107000"/>
              </a:lnSpc>
              <a:spcAft>
                <a:spcPts val="800"/>
              </a:spcAft>
            </a:pPr>
            <a:r>
              <a:rPr lang="en-US" dirty="0">
                <a:effectLst/>
                <a:ea typeface="DengXian" panose="020B0503020204020204" pitchFamily="2" charset="-122"/>
                <a:cs typeface="Cordia New" panose="020B0304020202020204" pitchFamily="34" charset="-34"/>
              </a:rPr>
              <a:t>Classification in random forests employs an ensemble methodology to attain the outcome. The training data is fed to train various decision trees. </a:t>
            </a:r>
            <a:endParaRPr lang="en-IN" dirty="0">
              <a:effectLst/>
              <a:ea typeface="DengXian" panose="020B0503020204020204" pitchFamily="2" charset="-122"/>
              <a:cs typeface="Cordia New" panose="020B0304020202020204" pitchFamily="34" charset="-34"/>
            </a:endParaRPr>
          </a:p>
        </p:txBody>
      </p:sp>
      <p:sp>
        <p:nvSpPr>
          <p:cNvPr id="5" name="TextBox 4">
            <a:extLst>
              <a:ext uri="{FF2B5EF4-FFF2-40B4-BE49-F238E27FC236}">
                <a16:creationId xmlns:a16="http://schemas.microsoft.com/office/drawing/2014/main" id="{86B9471C-F5B2-469C-95BB-F0B47673BF52}"/>
              </a:ext>
            </a:extLst>
          </p:cNvPr>
          <p:cNvSpPr txBox="1"/>
          <p:nvPr/>
        </p:nvSpPr>
        <p:spPr>
          <a:xfrm>
            <a:off x="4885198" y="241812"/>
            <a:ext cx="6094520" cy="461858"/>
          </a:xfrm>
          <a:prstGeom prst="rect">
            <a:avLst/>
          </a:prstGeom>
          <a:noFill/>
        </p:spPr>
        <p:txBody>
          <a:bodyPr wrap="square">
            <a:spAutoFit/>
          </a:bodyPr>
          <a:lstStyle/>
          <a:p>
            <a:pPr>
              <a:lnSpc>
                <a:spcPct val="107000"/>
              </a:lnSpc>
              <a:spcBef>
                <a:spcPts val="1200"/>
              </a:spcBef>
            </a:pPr>
            <a:r>
              <a:rPr lang="en-IN" sz="2400" b="1" u="sng" kern="0" dirty="0">
                <a:effectLst/>
                <a:ea typeface="DengXian Light" panose="02010600030101010101" pitchFamily="2" charset="-122"/>
                <a:cs typeface="Angsana New" panose="02020603050405020304" pitchFamily="18" charset="-34"/>
              </a:rPr>
              <a:t>Random Forest</a:t>
            </a:r>
            <a:endParaRPr lang="en-IN" sz="2400" b="1" kern="0" dirty="0">
              <a:effectLst/>
              <a:ea typeface="DengXian Light" panose="02010600030101010101" pitchFamily="2" charset="-122"/>
              <a:cs typeface="Angsana New" panose="02020603050405020304" pitchFamily="18" charset="-34"/>
            </a:endParaRPr>
          </a:p>
        </p:txBody>
      </p:sp>
      <p:pic>
        <p:nvPicPr>
          <p:cNvPr id="6" name="Picture 5">
            <a:extLst>
              <a:ext uri="{FF2B5EF4-FFF2-40B4-BE49-F238E27FC236}">
                <a16:creationId xmlns:a16="http://schemas.microsoft.com/office/drawing/2014/main" id="{6C505E80-0C68-4201-8D4B-9350818585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16617" y="2250935"/>
            <a:ext cx="3268980" cy="3566160"/>
          </a:xfrm>
          <a:prstGeom prst="rect">
            <a:avLst/>
          </a:prstGeom>
          <a:solidFill>
            <a:srgbClr val="7030A0"/>
          </a:solidFill>
        </p:spPr>
      </p:pic>
      <p:sp>
        <p:nvSpPr>
          <p:cNvPr id="8" name="TextBox 7">
            <a:extLst>
              <a:ext uri="{FF2B5EF4-FFF2-40B4-BE49-F238E27FC236}">
                <a16:creationId xmlns:a16="http://schemas.microsoft.com/office/drawing/2014/main" id="{F384B64E-728B-4F38-B224-050D4AD7B663}"/>
              </a:ext>
            </a:extLst>
          </p:cNvPr>
          <p:cNvSpPr txBox="1"/>
          <p:nvPr/>
        </p:nvSpPr>
        <p:spPr>
          <a:xfrm>
            <a:off x="4574480" y="5817095"/>
            <a:ext cx="6094520" cy="369332"/>
          </a:xfrm>
          <a:prstGeom prst="rect">
            <a:avLst/>
          </a:prstGeom>
          <a:noFill/>
        </p:spPr>
        <p:txBody>
          <a:bodyPr wrap="square">
            <a:spAutoFit/>
          </a:bodyPr>
          <a:lstStyle/>
          <a:p>
            <a:r>
              <a:rPr lang="en-US" sz="1800" u="sng" dirty="0">
                <a:effectLst/>
                <a:latin typeface="Avenir LT Std 35 Light"/>
                <a:ea typeface="DengXian" panose="020B0503020204020204" pitchFamily="2" charset="-122"/>
                <a:cs typeface="Cordia New" panose="020B0304020202020204" pitchFamily="34" charset="-34"/>
              </a:rPr>
              <a:t>Fig 26: Confusion Matrix for Random Forest</a:t>
            </a:r>
            <a:endParaRPr lang="en-IN" dirty="0"/>
          </a:p>
        </p:txBody>
      </p:sp>
      <p:sp>
        <p:nvSpPr>
          <p:cNvPr id="10" name="TextBox 9">
            <a:extLst>
              <a:ext uri="{FF2B5EF4-FFF2-40B4-BE49-F238E27FC236}">
                <a16:creationId xmlns:a16="http://schemas.microsoft.com/office/drawing/2014/main" id="{2C683C77-6EE7-40F8-BA04-433194F7F845}"/>
              </a:ext>
            </a:extLst>
          </p:cNvPr>
          <p:cNvSpPr txBox="1"/>
          <p:nvPr/>
        </p:nvSpPr>
        <p:spPr>
          <a:xfrm>
            <a:off x="366203" y="6198487"/>
            <a:ext cx="11958961" cy="375552"/>
          </a:xfrm>
          <a:prstGeom prst="rect">
            <a:avLst/>
          </a:prstGeom>
          <a:noFill/>
        </p:spPr>
        <p:txBody>
          <a:bodyPr wrap="square">
            <a:spAutoFit/>
          </a:bodyPr>
          <a:lstStyle/>
          <a:p>
            <a:pPr>
              <a:lnSpc>
                <a:spcPct val="107000"/>
              </a:lnSpc>
              <a:spcAft>
                <a:spcPts val="800"/>
              </a:spcAft>
            </a:pPr>
            <a:r>
              <a:rPr lang="en-US" sz="1800" dirty="0">
                <a:effectLst/>
                <a:latin typeface="Avenir LT Std 35 Light"/>
                <a:ea typeface="DengXian" panose="020B0503020204020204" pitchFamily="2" charset="-122"/>
                <a:cs typeface="Arial" panose="020B0604020202020204" pitchFamily="34" charset="0"/>
              </a:rPr>
              <a:t>The </a:t>
            </a:r>
            <a:r>
              <a:rPr lang="en-US" sz="1800" b="1" dirty="0">
                <a:effectLst/>
                <a:latin typeface="Avenir LT Std 35 Light"/>
                <a:ea typeface="DengXian" panose="020B0503020204020204" pitchFamily="2" charset="-122"/>
                <a:cs typeface="Arial" panose="020B0604020202020204" pitchFamily="34" charset="0"/>
              </a:rPr>
              <a:t>Accuracy </a:t>
            </a:r>
            <a:r>
              <a:rPr lang="en-US" sz="1800" dirty="0">
                <a:effectLst/>
                <a:latin typeface="Avenir LT Std 35 Light"/>
                <a:ea typeface="DengXian" panose="020B0503020204020204" pitchFamily="2" charset="-122"/>
                <a:cs typeface="Arial" panose="020B0604020202020204" pitchFamily="34" charset="0"/>
              </a:rPr>
              <a:t>of Random Forest model on the CV dataset is approximately 77.6%</a:t>
            </a:r>
            <a:endParaRPr lang="en-IN" sz="1600" dirty="0">
              <a:effectLst/>
              <a:latin typeface="Calibri" panose="020F0502020204030204" pitchFamily="34" charset="0"/>
              <a:ea typeface="DengXian" panose="020B0503020204020204" pitchFamily="2" charset="-122"/>
              <a:cs typeface="Cordia New" panose="020B0304020202020204" pitchFamily="34" charset="-34"/>
            </a:endParaRPr>
          </a:p>
        </p:txBody>
      </p:sp>
    </p:spTree>
    <p:extLst>
      <p:ext uri="{BB962C8B-B14F-4D97-AF65-F5344CB8AC3E}">
        <p14:creationId xmlns:p14="http://schemas.microsoft.com/office/powerpoint/2010/main" val="2861651931"/>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52D75F-085F-4229-87C2-3B9E69687D85}"/>
              </a:ext>
            </a:extLst>
          </p:cNvPr>
          <p:cNvSpPr txBox="1"/>
          <p:nvPr/>
        </p:nvSpPr>
        <p:spPr>
          <a:xfrm>
            <a:off x="5186778" y="163419"/>
            <a:ext cx="6094520" cy="470000"/>
          </a:xfrm>
          <a:prstGeom prst="rect">
            <a:avLst/>
          </a:prstGeom>
          <a:noFill/>
        </p:spPr>
        <p:txBody>
          <a:bodyPr wrap="square">
            <a:spAutoFit/>
          </a:bodyPr>
          <a:lstStyle/>
          <a:p>
            <a:pPr>
              <a:lnSpc>
                <a:spcPct val="107000"/>
              </a:lnSpc>
              <a:spcBef>
                <a:spcPts val="1200"/>
              </a:spcBef>
            </a:pPr>
            <a:r>
              <a:rPr lang="en-IN" sz="2400" b="1" u="sng" kern="0" dirty="0">
                <a:effectLst/>
                <a:ea typeface="DengXian Light" panose="02010600030101010101" pitchFamily="2" charset="-122"/>
                <a:cs typeface="Angsana New" panose="02020603050405020304" pitchFamily="18" charset="-34"/>
              </a:rPr>
              <a:t>Final Model</a:t>
            </a:r>
            <a:endParaRPr lang="en-IN" sz="2400" b="1" kern="0" dirty="0">
              <a:effectLst/>
              <a:ea typeface="DengXian Light" panose="02010600030101010101" pitchFamily="2" charset="-122"/>
              <a:cs typeface="Angsana New" panose="02020603050405020304" pitchFamily="18" charset="-34"/>
            </a:endParaRPr>
          </a:p>
        </p:txBody>
      </p:sp>
      <p:sp>
        <p:nvSpPr>
          <p:cNvPr id="5" name="TextBox 4">
            <a:extLst>
              <a:ext uri="{FF2B5EF4-FFF2-40B4-BE49-F238E27FC236}">
                <a16:creationId xmlns:a16="http://schemas.microsoft.com/office/drawing/2014/main" id="{5D55238F-C5D7-4D61-BC70-F2CE15AE55FD}"/>
              </a:ext>
            </a:extLst>
          </p:cNvPr>
          <p:cNvSpPr txBox="1"/>
          <p:nvPr/>
        </p:nvSpPr>
        <p:spPr>
          <a:xfrm>
            <a:off x="207884" y="663010"/>
            <a:ext cx="11671917" cy="646331"/>
          </a:xfrm>
          <a:prstGeom prst="rect">
            <a:avLst/>
          </a:prstGeom>
          <a:noFill/>
        </p:spPr>
        <p:txBody>
          <a:bodyPr wrap="square">
            <a:spAutoFit/>
          </a:bodyPr>
          <a:lstStyle/>
          <a:p>
            <a:r>
              <a:rPr lang="en-US" sz="1800" dirty="0">
                <a:effectLst/>
                <a:latin typeface="Avenir LT Std 35 Light"/>
                <a:ea typeface="DengXian" panose="020B0503020204020204" pitchFamily="2" charset="-122"/>
                <a:cs typeface="Cordia New" panose="020B0304020202020204" pitchFamily="34" charset="-34"/>
              </a:rPr>
              <a:t> So, comparing the Accuracy scores for different models, we selected </a:t>
            </a:r>
            <a:r>
              <a:rPr lang="en-US" sz="1800" b="1" dirty="0">
                <a:effectLst/>
                <a:latin typeface="Avenir LT Std 35 Light"/>
                <a:ea typeface="DengXian" panose="020B0503020204020204" pitchFamily="2" charset="-122"/>
                <a:cs typeface="Cordia New" panose="020B0304020202020204" pitchFamily="34" charset="-34"/>
              </a:rPr>
              <a:t>Random Forest</a:t>
            </a:r>
            <a:r>
              <a:rPr lang="en-US" sz="1800" dirty="0">
                <a:effectLst/>
                <a:latin typeface="Avenir LT Std 35 Light"/>
                <a:ea typeface="DengXian" panose="020B0503020204020204" pitchFamily="2" charset="-122"/>
                <a:cs typeface="Cordia New" panose="020B0304020202020204" pitchFamily="34" charset="-34"/>
              </a:rPr>
              <a:t> model as our final model. On fitting this model on test set we get these measures of efficacy</a:t>
            </a:r>
            <a:r>
              <a:rPr lang="en-US" sz="1600" dirty="0">
                <a:effectLst/>
                <a:latin typeface="Calibri" panose="020F0502020204030204" pitchFamily="34" charset="0"/>
                <a:ea typeface="DengXian" panose="020B0503020204020204" pitchFamily="2" charset="-122"/>
                <a:cs typeface="Cordia New" panose="020B0304020202020204" pitchFamily="34" charset="-34"/>
              </a:rPr>
              <a:t>,</a:t>
            </a:r>
            <a:endParaRPr lang="en-IN" dirty="0"/>
          </a:p>
        </p:txBody>
      </p:sp>
      <p:pic>
        <p:nvPicPr>
          <p:cNvPr id="6" name="Picture 5">
            <a:extLst>
              <a:ext uri="{FF2B5EF4-FFF2-40B4-BE49-F238E27FC236}">
                <a16:creationId xmlns:a16="http://schemas.microsoft.com/office/drawing/2014/main" id="{7B215FD4-2B10-40A1-AFA7-6E54D87378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72412" y="1309341"/>
            <a:ext cx="3002280" cy="3268345"/>
          </a:xfrm>
          <a:prstGeom prst="rect">
            <a:avLst/>
          </a:prstGeom>
          <a:solidFill>
            <a:srgbClr val="7030A0"/>
          </a:solidFill>
        </p:spPr>
      </p:pic>
      <p:sp>
        <p:nvSpPr>
          <p:cNvPr id="8" name="TextBox 7">
            <a:extLst>
              <a:ext uri="{FF2B5EF4-FFF2-40B4-BE49-F238E27FC236}">
                <a16:creationId xmlns:a16="http://schemas.microsoft.com/office/drawing/2014/main" id="{78B1916E-AABE-42CC-A552-8AF2135A49C4}"/>
              </a:ext>
            </a:extLst>
          </p:cNvPr>
          <p:cNvSpPr txBox="1"/>
          <p:nvPr/>
        </p:nvSpPr>
        <p:spPr>
          <a:xfrm>
            <a:off x="3315070" y="4503883"/>
            <a:ext cx="6094520" cy="375552"/>
          </a:xfrm>
          <a:prstGeom prst="rect">
            <a:avLst/>
          </a:prstGeom>
          <a:noFill/>
        </p:spPr>
        <p:txBody>
          <a:bodyPr wrap="square">
            <a:spAutoFit/>
          </a:bodyPr>
          <a:lstStyle/>
          <a:p>
            <a:pPr algn="ctr">
              <a:lnSpc>
                <a:spcPct val="107000"/>
              </a:lnSpc>
              <a:spcAft>
                <a:spcPts val="800"/>
              </a:spcAft>
            </a:pPr>
            <a:r>
              <a:rPr lang="en-US" sz="1800" u="sng" dirty="0">
                <a:effectLst/>
                <a:ea typeface="DengXian" panose="020B0503020204020204" pitchFamily="2" charset="-122"/>
                <a:cs typeface="Cordia New" panose="020B0304020202020204" pitchFamily="34" charset="-34"/>
              </a:rPr>
              <a:t>Fig 28: Confusion Matrix for Final Model</a:t>
            </a:r>
            <a:endParaRPr lang="en-IN" sz="1600" dirty="0">
              <a:effectLst/>
              <a:ea typeface="DengXian" panose="020B0503020204020204" pitchFamily="2" charset="-122"/>
              <a:cs typeface="Cordia New" panose="020B0304020202020204" pitchFamily="34" charset="-34"/>
            </a:endParaRPr>
          </a:p>
        </p:txBody>
      </p:sp>
      <p:sp>
        <p:nvSpPr>
          <p:cNvPr id="10" name="TextBox 9">
            <a:extLst>
              <a:ext uri="{FF2B5EF4-FFF2-40B4-BE49-F238E27FC236}">
                <a16:creationId xmlns:a16="http://schemas.microsoft.com/office/drawing/2014/main" id="{550A2268-9B4B-4D09-92B2-8748E3E2AAB8}"/>
              </a:ext>
            </a:extLst>
          </p:cNvPr>
          <p:cNvSpPr txBox="1"/>
          <p:nvPr/>
        </p:nvSpPr>
        <p:spPr>
          <a:xfrm>
            <a:off x="312198" y="4805632"/>
            <a:ext cx="11567603" cy="2025876"/>
          </a:xfrm>
          <a:prstGeom prst="rect">
            <a:avLst/>
          </a:prstGeom>
          <a:noFill/>
        </p:spPr>
        <p:txBody>
          <a:bodyPr wrap="square">
            <a:spAutoFit/>
          </a:bodyPr>
          <a:lstStyle/>
          <a:p>
            <a:pPr>
              <a:lnSpc>
                <a:spcPct val="107000"/>
              </a:lnSpc>
              <a:spcAft>
                <a:spcPts val="800"/>
              </a:spcAft>
            </a:pPr>
            <a:r>
              <a:rPr lang="en-US" dirty="0">
                <a:effectLst/>
                <a:ea typeface="DengXian" panose="020B0503020204020204" pitchFamily="2" charset="-122"/>
                <a:cs typeface="Cordia New" panose="020B0304020202020204" pitchFamily="34" charset="-34"/>
              </a:rPr>
              <a:t>Accuracy:  0.765 (approximately 76.5%)</a:t>
            </a:r>
            <a:endParaRPr lang="en-IN" dirty="0">
              <a:ea typeface="DengXian" panose="020B0503020204020204" pitchFamily="2" charset="-122"/>
              <a:cs typeface="Cordia New" panose="020B0304020202020204" pitchFamily="34" charset="-34"/>
            </a:endParaRPr>
          </a:p>
          <a:p>
            <a:pPr>
              <a:lnSpc>
                <a:spcPct val="107000"/>
              </a:lnSpc>
              <a:spcAft>
                <a:spcPts val="800"/>
              </a:spcAft>
            </a:pPr>
            <a:r>
              <a:rPr lang="en-US" dirty="0">
                <a:effectLst/>
                <a:ea typeface="DengXian" panose="020B0503020204020204" pitchFamily="2" charset="-122"/>
                <a:cs typeface="Cordia New" panose="020B0304020202020204" pitchFamily="34" charset="-34"/>
              </a:rPr>
              <a:t>The ROC curve is a popular graphic for simultaneously displaying the ROC curve two types of errors for all possible thresholds. The overall performance of a classifier, summarized over all possible thresholds, is given by the area under the (ROC) curve (AUC). An ideal ROC curve will hug the top left corner, so the larger area under the (ROC) curve the AUC the better the classifier.</a:t>
            </a:r>
            <a:r>
              <a:rPr lang="en-US" sz="1800" dirty="0">
                <a:effectLst/>
                <a:ea typeface="DengXian" panose="020B0503020204020204" pitchFamily="2" charset="-122"/>
                <a:cs typeface="Cordia New" panose="020B0304020202020204" pitchFamily="34" charset="-34"/>
              </a:rPr>
              <a:t> </a:t>
            </a:r>
            <a:endParaRPr lang="en-IN" sz="1600" dirty="0">
              <a:effectLst/>
              <a:ea typeface="DengXian" panose="020B0503020204020204" pitchFamily="2" charset="-122"/>
              <a:cs typeface="Cordia New" panose="020B0304020202020204" pitchFamily="34" charset="-34"/>
            </a:endParaRPr>
          </a:p>
          <a:p>
            <a:pPr>
              <a:lnSpc>
                <a:spcPct val="107000"/>
              </a:lnSpc>
              <a:spcAft>
                <a:spcPts val="800"/>
              </a:spcAft>
            </a:pPr>
            <a:r>
              <a:rPr lang="en-US" sz="1600" dirty="0" err="1">
                <a:effectLst/>
                <a:ea typeface="DengXian" panose="020B0503020204020204" pitchFamily="2" charset="-122"/>
                <a:cs typeface="Cordia New" panose="020B0304020202020204" pitchFamily="34" charset="-34"/>
              </a:rPr>
              <a:t>ROC_AUC_Score</a:t>
            </a:r>
            <a:r>
              <a:rPr lang="en-US" sz="1600" dirty="0">
                <a:effectLst/>
                <a:ea typeface="DengXian" panose="020B0503020204020204" pitchFamily="2" charset="-122"/>
                <a:cs typeface="Cordia New" panose="020B0304020202020204" pitchFamily="34" charset="-34"/>
              </a:rPr>
              <a:t>:               0.6658 </a:t>
            </a:r>
            <a:endParaRPr lang="en-IN" sz="1600" dirty="0">
              <a:effectLst/>
              <a:ea typeface="DengXian" panose="020B0503020204020204" pitchFamily="2" charset="-122"/>
              <a:cs typeface="Cordia New" panose="020B0304020202020204" pitchFamily="34" charset="-34"/>
            </a:endParaRPr>
          </a:p>
        </p:txBody>
      </p:sp>
    </p:spTree>
    <p:extLst>
      <p:ext uri="{BB962C8B-B14F-4D97-AF65-F5344CB8AC3E}">
        <p14:creationId xmlns:p14="http://schemas.microsoft.com/office/powerpoint/2010/main" val="1359945844"/>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3324DE-836B-4751-B2E2-938160E5B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828" y="337499"/>
            <a:ext cx="9276343" cy="5335332"/>
          </a:xfrm>
          <a:prstGeom prst="rect">
            <a:avLst/>
          </a:prstGeom>
          <a:solidFill>
            <a:srgbClr val="7030A0"/>
          </a:solidFill>
        </p:spPr>
      </p:pic>
      <p:sp>
        <p:nvSpPr>
          <p:cNvPr id="4" name="TextBox 3">
            <a:extLst>
              <a:ext uri="{FF2B5EF4-FFF2-40B4-BE49-F238E27FC236}">
                <a16:creationId xmlns:a16="http://schemas.microsoft.com/office/drawing/2014/main" id="{CB67ADD2-F7A2-4986-96DE-B79A5849C1A6}"/>
              </a:ext>
            </a:extLst>
          </p:cNvPr>
          <p:cNvSpPr txBox="1"/>
          <p:nvPr/>
        </p:nvSpPr>
        <p:spPr>
          <a:xfrm>
            <a:off x="3286957" y="5800211"/>
            <a:ext cx="6094520" cy="375552"/>
          </a:xfrm>
          <a:prstGeom prst="rect">
            <a:avLst/>
          </a:prstGeom>
          <a:noFill/>
        </p:spPr>
        <p:txBody>
          <a:bodyPr wrap="square">
            <a:spAutoFit/>
          </a:bodyPr>
          <a:lstStyle/>
          <a:p>
            <a:pPr algn="ctr">
              <a:lnSpc>
                <a:spcPct val="107000"/>
              </a:lnSpc>
              <a:spcAft>
                <a:spcPts val="800"/>
              </a:spcAft>
            </a:pPr>
            <a:r>
              <a:rPr lang="en-US" sz="1800" u="sng" dirty="0">
                <a:effectLst/>
                <a:ea typeface="DengXian" panose="020B0503020204020204" pitchFamily="2" charset="-122"/>
                <a:cs typeface="Cordia New" panose="020B0304020202020204" pitchFamily="34" charset="-34"/>
              </a:rPr>
              <a:t>Fig 27: Confusion Matrix for Decision Tree</a:t>
            </a:r>
            <a:endParaRPr lang="en-IN" sz="1600" dirty="0">
              <a:effectLst/>
              <a:ea typeface="DengXian" panose="020B0503020204020204" pitchFamily="2" charset="-122"/>
              <a:cs typeface="Cordia New" panose="020B0304020202020204" pitchFamily="34" charset="-34"/>
            </a:endParaRPr>
          </a:p>
        </p:txBody>
      </p:sp>
    </p:spTree>
    <p:extLst>
      <p:ext uri="{BB962C8B-B14F-4D97-AF65-F5344CB8AC3E}">
        <p14:creationId xmlns:p14="http://schemas.microsoft.com/office/powerpoint/2010/main" val="4271397403"/>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01C38F-EA4B-4707-8F12-360E4CD05C6B}"/>
              </a:ext>
            </a:extLst>
          </p:cNvPr>
          <p:cNvSpPr txBox="1"/>
          <p:nvPr/>
        </p:nvSpPr>
        <p:spPr>
          <a:xfrm>
            <a:off x="4600852" y="501523"/>
            <a:ext cx="6094520" cy="461665"/>
          </a:xfrm>
          <a:prstGeom prst="rect">
            <a:avLst/>
          </a:prstGeom>
          <a:noFill/>
        </p:spPr>
        <p:txBody>
          <a:bodyPr wrap="square">
            <a:spAutoFit/>
          </a:bodyPr>
          <a:lstStyle/>
          <a:p>
            <a:r>
              <a:rPr lang="en-IN" sz="2400" b="1" u="sng" dirty="0"/>
              <a:t>CONCLUSION</a:t>
            </a:r>
          </a:p>
        </p:txBody>
      </p:sp>
      <p:sp>
        <p:nvSpPr>
          <p:cNvPr id="5" name="TextBox 4">
            <a:extLst>
              <a:ext uri="{FF2B5EF4-FFF2-40B4-BE49-F238E27FC236}">
                <a16:creationId xmlns:a16="http://schemas.microsoft.com/office/drawing/2014/main" id="{DEB55695-434E-4197-A596-752B5FFDBD0D}"/>
              </a:ext>
            </a:extLst>
          </p:cNvPr>
          <p:cNvSpPr txBox="1"/>
          <p:nvPr/>
        </p:nvSpPr>
        <p:spPr>
          <a:xfrm>
            <a:off x="372861" y="1597981"/>
            <a:ext cx="11150353" cy="1477328"/>
          </a:xfrm>
          <a:prstGeom prst="rect">
            <a:avLst/>
          </a:prstGeom>
          <a:noFill/>
        </p:spPr>
        <p:txBody>
          <a:bodyPr wrap="square">
            <a:spAutoFit/>
          </a:bodyPr>
          <a:lstStyle/>
          <a:p>
            <a:r>
              <a:rPr lang="en-IN" dirty="0"/>
              <a:t>After fitting Logistic Regression, Decision Tree and Random Forest on the training data, and checking their accuracy on the Cross Validation set, we found that Random Forest is the best fitted model. After final fitting the Random Forest on the test data we obtained an accuracy of 76.5% and </a:t>
            </a:r>
            <a:r>
              <a:rPr lang="en-IN" dirty="0" err="1"/>
              <a:t>roc_auc</a:t>
            </a:r>
            <a:r>
              <a:rPr lang="en-IN" dirty="0"/>
              <a:t> score of 0.6658. Considering an imbalanced dataset with only 22% default rate, the obtained result is quite satisfactory. Thus we conclude our project here.</a:t>
            </a:r>
          </a:p>
        </p:txBody>
      </p:sp>
    </p:spTree>
    <p:extLst>
      <p:ext uri="{BB962C8B-B14F-4D97-AF65-F5344CB8AC3E}">
        <p14:creationId xmlns:p14="http://schemas.microsoft.com/office/powerpoint/2010/main" val="267917097"/>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94760" y="2626528"/>
            <a:ext cx="4257040" cy="1323439"/>
          </a:xfrm>
          <a:prstGeom prst="rect">
            <a:avLst/>
          </a:prstGeom>
          <a:noFill/>
          <a:effectLst/>
        </p:spPr>
        <p:txBody>
          <a:bodyPr wrap="square" rtlCol="0">
            <a:spAutoFit/>
          </a:bodyPr>
          <a:lstStyle/>
          <a:p>
            <a:pPr algn="ctr"/>
            <a:r>
              <a:rPr lang="en-US" sz="8000" b="1" dirty="0">
                <a:effectLst>
                  <a:outerShdw blurRad="38100" dist="38100" dir="2700000" algn="tl">
                    <a:srgbClr val="000000">
                      <a:alpha val="43137"/>
                    </a:srgbClr>
                  </a:outerShdw>
                </a:effectLst>
                <a:latin typeface="Palace Script MT" panose="030303020206070C0B05" pitchFamily="66" charset="0"/>
              </a:rPr>
              <a:t>Thank You</a:t>
            </a:r>
          </a:p>
        </p:txBody>
      </p:sp>
    </p:spTree>
    <p:extLst>
      <p:ext uri="{BB962C8B-B14F-4D97-AF65-F5344CB8AC3E}">
        <p14:creationId xmlns:p14="http://schemas.microsoft.com/office/powerpoint/2010/main" val="4035934443"/>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6AF78E-9E11-4B83-9784-D4EBFD1507E7}"/>
              </a:ext>
            </a:extLst>
          </p:cNvPr>
          <p:cNvSpPr txBox="1"/>
          <p:nvPr/>
        </p:nvSpPr>
        <p:spPr>
          <a:xfrm>
            <a:off x="174594" y="2396972"/>
            <a:ext cx="11842811" cy="2461508"/>
          </a:xfrm>
          <a:prstGeom prst="rect">
            <a:avLst/>
          </a:prstGeom>
          <a:noFill/>
        </p:spPr>
        <p:txBody>
          <a:bodyPr wrap="square">
            <a:spAutoFit/>
          </a:bodyPr>
          <a:lstStyle/>
          <a:p>
            <a:pPr algn="just">
              <a:lnSpc>
                <a:spcPct val="107000"/>
              </a:lnSpc>
              <a:spcAft>
                <a:spcPts val="800"/>
              </a:spcAft>
            </a:pPr>
            <a:r>
              <a:rPr lang="en-US" dirty="0">
                <a:effectLst/>
                <a:ea typeface="DengXian" panose="020B0503020204020204" pitchFamily="2" charset="-122"/>
                <a:cs typeface="Cordia New" panose="020B0304020202020204" pitchFamily="34" charset="-34"/>
              </a:rPr>
              <a:t>Here, we have total 30000 data points, each datapoint consists of an ID column, 23 explanatory variables and 1 response variable. Here, ‘</a:t>
            </a:r>
            <a:r>
              <a:rPr lang="en-US" dirty="0" err="1">
                <a:effectLst/>
                <a:ea typeface="DengXian" panose="020B0503020204020204" pitchFamily="2" charset="-122"/>
                <a:cs typeface="Cordia New" panose="020B0304020202020204" pitchFamily="34" charset="-34"/>
              </a:rPr>
              <a:t>default.payment.next.month</a:t>
            </a:r>
            <a:r>
              <a:rPr lang="en-US" dirty="0">
                <a:effectLst/>
                <a:ea typeface="DengXian" panose="020B0503020204020204" pitchFamily="2" charset="-122"/>
                <a:cs typeface="Cordia New" panose="020B0304020202020204" pitchFamily="34" charset="-34"/>
              </a:rPr>
              <a:t>’ is considered as response variable.</a:t>
            </a:r>
            <a:endParaRPr lang="en-IN" dirty="0">
              <a:effectLst/>
              <a:ea typeface="DengXian" panose="020B0503020204020204" pitchFamily="2" charset="-122"/>
              <a:cs typeface="Cordia New" panose="020B0304020202020204" pitchFamily="34" charset="-34"/>
            </a:endParaRPr>
          </a:p>
          <a:p>
            <a:pPr algn="just">
              <a:lnSpc>
                <a:spcPct val="107000"/>
              </a:lnSpc>
              <a:spcAft>
                <a:spcPts val="800"/>
              </a:spcAft>
            </a:pPr>
            <a:r>
              <a:rPr lang="en-US" dirty="0">
                <a:effectLst/>
                <a:ea typeface="DengXian" panose="020B0503020204020204" pitchFamily="2" charset="-122"/>
                <a:cs typeface="Cordia New" panose="020B0304020202020204" pitchFamily="34" charset="-34"/>
              </a:rPr>
              <a:t>Out of 23 explanatory variables, we have 9 categorical variables, namely, 'SEX', 'EDUCATION', 'MARRIAGE', 'PAY_0', 'PAY_2', 'PAY_3', 'PAY_4', 'PAY_5', 'PAY_6’</a:t>
            </a:r>
          </a:p>
          <a:p>
            <a:pPr algn="just">
              <a:lnSpc>
                <a:spcPct val="107000"/>
              </a:lnSpc>
              <a:spcAft>
                <a:spcPts val="800"/>
              </a:spcAft>
            </a:pPr>
            <a:r>
              <a:rPr lang="en-US" dirty="0">
                <a:effectLst/>
                <a:ea typeface="DengXian" panose="020B0503020204020204" pitchFamily="2" charset="-122"/>
                <a:cs typeface="Cordia New" panose="020B0304020202020204" pitchFamily="34" charset="-34"/>
              </a:rPr>
              <a:t> 14 numeric variables, namely, 'LIMIT_BAL', 'AGE', 'BILL_AMT1', 'BILL_AMT2', 'BILL_AMT3', 'BILL_AMT4', 'BILL_AMT5', 'BILL_AMT6', 'PAY_AMT1', 'PAY_AMT2', 'PAY_AMT3', 'PAY_AMT4', 'PAY_AMT5', 'PAY_AMT6'.</a:t>
            </a:r>
            <a:endParaRPr lang="en-IN" dirty="0">
              <a:effectLst/>
              <a:ea typeface="DengXian" panose="020B0503020204020204" pitchFamily="2" charset="-122"/>
              <a:cs typeface="Cordia New" panose="020B0304020202020204" pitchFamily="34" charset="-34"/>
            </a:endParaRPr>
          </a:p>
          <a:p>
            <a:pPr algn="just">
              <a:lnSpc>
                <a:spcPct val="107000"/>
              </a:lnSpc>
              <a:spcAft>
                <a:spcPts val="800"/>
              </a:spcAft>
            </a:pPr>
            <a:r>
              <a:rPr lang="en-US" sz="1800" dirty="0">
                <a:solidFill>
                  <a:srgbClr val="000000"/>
                </a:solidFill>
                <a:effectLst/>
                <a:latin typeface="Avenir LT Std 35 Light"/>
                <a:ea typeface="DengXian" panose="020B0503020204020204" pitchFamily="2" charset="-122"/>
                <a:cs typeface="Cordia New" panose="020B0304020202020204" pitchFamily="34" charset="-34"/>
              </a:rPr>
              <a:t> </a:t>
            </a:r>
            <a:endParaRPr lang="en-IN" sz="1600" dirty="0">
              <a:effectLst/>
              <a:latin typeface="Calibri" panose="020F0502020204030204" pitchFamily="34" charset="0"/>
              <a:ea typeface="DengXian" panose="020B0503020204020204" pitchFamily="2" charset="-122"/>
              <a:cs typeface="Cordia New" panose="020B0304020202020204" pitchFamily="34" charset="-34"/>
            </a:endParaRPr>
          </a:p>
        </p:txBody>
      </p:sp>
    </p:spTree>
    <p:extLst>
      <p:ext uri="{BB962C8B-B14F-4D97-AF65-F5344CB8AC3E}">
        <p14:creationId xmlns:p14="http://schemas.microsoft.com/office/powerpoint/2010/main" val="2629708637"/>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84B40-440F-43A7-A311-C04903C9D9C7}"/>
              </a:ext>
            </a:extLst>
          </p:cNvPr>
          <p:cNvSpPr>
            <a:spLocks noGrp="1"/>
          </p:cNvSpPr>
          <p:nvPr>
            <p:ph type="title"/>
          </p:nvPr>
        </p:nvSpPr>
        <p:spPr>
          <a:xfrm>
            <a:off x="3009530" y="414292"/>
            <a:ext cx="6356412" cy="340311"/>
          </a:xfrm>
        </p:spPr>
        <p:txBody>
          <a:bodyPr>
            <a:noAutofit/>
          </a:bodyPr>
          <a:lstStyle/>
          <a:p>
            <a:r>
              <a:rPr lang="en-IN" sz="2400" u="sng" dirty="0">
                <a:solidFill>
                  <a:schemeClr val="tx1"/>
                </a:solidFill>
              </a:rPr>
              <a:t>Missing Value </a:t>
            </a:r>
            <a:r>
              <a:rPr lang="en-IN" sz="2400" u="sng" dirty="0">
                <a:solidFill>
                  <a:schemeClr val="tx1"/>
                </a:solidFill>
                <a:effectLst/>
              </a:rPr>
              <a:t>Check</a:t>
            </a:r>
          </a:p>
        </p:txBody>
      </p:sp>
      <p:sp>
        <p:nvSpPr>
          <p:cNvPr id="3" name="Rectangle 2">
            <a:extLst>
              <a:ext uri="{FF2B5EF4-FFF2-40B4-BE49-F238E27FC236}">
                <a16:creationId xmlns:a16="http://schemas.microsoft.com/office/drawing/2014/main" id="{82A9B62F-B872-4677-9A2D-800E76E1D9C6}"/>
              </a:ext>
            </a:extLst>
          </p:cNvPr>
          <p:cNvSpPr>
            <a:spLocks noChangeArrowheads="1"/>
          </p:cNvSpPr>
          <p:nvPr/>
        </p:nvSpPr>
        <p:spPr bwMode="auto">
          <a:xfrm>
            <a:off x="538578" y="943611"/>
            <a:ext cx="112864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effectLst/>
                <a:latin typeface="+mj-lt"/>
                <a:ea typeface="DengXian" panose="020B0503020204020204" pitchFamily="2" charset="-122"/>
                <a:cs typeface="Cordia New" panose="020B0304020202020204" pitchFamily="34" charset="-34"/>
              </a:rPr>
              <a:t>Before carrying out any analysis, we would wish to check if our dataset contains any missing values and we have found the following result</a:t>
            </a:r>
            <a:r>
              <a:rPr kumimoji="0" lang="en-US" altLang="zh-CN" sz="1200" b="0" i="0" u="none" strike="noStrike" cap="none" normalizeH="0" baseline="0" dirty="0">
                <a:ln>
                  <a:noFill/>
                </a:ln>
                <a:effectLst/>
                <a:latin typeface="+mj-lt"/>
                <a:ea typeface="DengXian" panose="020B0503020204020204" pitchFamily="2" charset="-122"/>
                <a:cs typeface="Cordia New" panose="020B0304020202020204" pitchFamily="34" charset="-34"/>
              </a:rPr>
              <a:t>, </a:t>
            </a:r>
            <a:endParaRPr kumimoji="0" lang="en-US" altLang="zh-CN" sz="800" b="0" i="0" u="none" strike="noStrike" cap="none" normalizeH="0" baseline="0" dirty="0">
              <a:ln>
                <a:noFill/>
              </a:ln>
              <a:solidFill>
                <a:schemeClr val="tx1"/>
              </a:solidFill>
              <a:effectLst/>
            </a:endParaRPr>
          </a:p>
        </p:txBody>
      </p:sp>
      <p:pic>
        <p:nvPicPr>
          <p:cNvPr id="1025" name="Picture 1">
            <a:extLst>
              <a:ext uri="{FF2B5EF4-FFF2-40B4-BE49-F238E27FC236}">
                <a16:creationId xmlns:a16="http://schemas.microsoft.com/office/drawing/2014/main" id="{AE977BB2-9E36-4483-B5B1-C125D7C98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9937" y="1626476"/>
            <a:ext cx="3032125" cy="42879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6C0B23-6C8D-4E69-BAA5-FC8A3E8426A0}"/>
              </a:ext>
            </a:extLst>
          </p:cNvPr>
          <p:cNvSpPr>
            <a:spLocks noChangeArrowheads="1"/>
          </p:cNvSpPr>
          <p:nvPr/>
        </p:nvSpPr>
        <p:spPr bwMode="auto">
          <a:xfrm>
            <a:off x="538579" y="5969637"/>
            <a:ext cx="1224526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effectLst/>
                <a:ea typeface="DengXian" panose="020B0503020204020204" pitchFamily="2" charset="-122"/>
                <a:cs typeface="Cordia New" panose="020B0304020202020204" pitchFamily="34" charset="-34"/>
              </a:rPr>
              <a:t>Hence, we can say that our data doesn’t contain any missing values and we can safely proceed to carry out our further analysis.</a:t>
            </a:r>
            <a:endParaRPr kumimoji="0" lang="en-US" altLang="zh-CN" b="0" i="0" u="none" strike="noStrike" cap="none" normalizeH="0" baseline="0" dirty="0">
              <a:ln>
                <a:noFill/>
              </a:ln>
              <a:effectLst/>
            </a:endParaRPr>
          </a:p>
        </p:txBody>
      </p:sp>
    </p:spTree>
    <p:extLst>
      <p:ext uri="{BB962C8B-B14F-4D97-AF65-F5344CB8AC3E}">
        <p14:creationId xmlns:p14="http://schemas.microsoft.com/office/powerpoint/2010/main" val="179055908"/>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DA058-DCA0-4C3F-B3EB-5A2C47602170}"/>
              </a:ext>
            </a:extLst>
          </p:cNvPr>
          <p:cNvSpPr>
            <a:spLocks noGrp="1"/>
          </p:cNvSpPr>
          <p:nvPr>
            <p:ph type="title"/>
          </p:nvPr>
        </p:nvSpPr>
        <p:spPr>
          <a:xfrm>
            <a:off x="732820" y="76200"/>
            <a:ext cx="10353762" cy="970450"/>
          </a:xfrm>
        </p:spPr>
        <p:txBody>
          <a:bodyPr>
            <a:normAutofit/>
          </a:bodyPr>
          <a:lstStyle/>
          <a:p>
            <a:r>
              <a:rPr lang="en-IN" sz="2400" u="sng" dirty="0">
                <a:solidFill>
                  <a:schemeClr val="tx1"/>
                </a:solidFill>
                <a:latin typeface="+mn-lt"/>
              </a:rPr>
              <a:t>Exploratory Data Analysis</a:t>
            </a:r>
            <a:endParaRPr lang="en-IN" sz="2400" dirty="0">
              <a:latin typeface="+mn-lt"/>
            </a:endParaRPr>
          </a:p>
        </p:txBody>
      </p:sp>
      <p:sp>
        <p:nvSpPr>
          <p:cNvPr id="3" name="Content Placeholder 2">
            <a:extLst>
              <a:ext uri="{FF2B5EF4-FFF2-40B4-BE49-F238E27FC236}">
                <a16:creationId xmlns:a16="http://schemas.microsoft.com/office/drawing/2014/main" id="{91AF584F-6827-4096-ADB4-477869492C45}"/>
              </a:ext>
            </a:extLst>
          </p:cNvPr>
          <p:cNvSpPr>
            <a:spLocks noGrp="1"/>
          </p:cNvSpPr>
          <p:nvPr>
            <p:ph idx="1"/>
          </p:nvPr>
        </p:nvSpPr>
        <p:spPr>
          <a:xfrm>
            <a:off x="732820" y="1046650"/>
            <a:ext cx="10353762" cy="4979069"/>
          </a:xfrm>
        </p:spPr>
        <p:txBody>
          <a:bodyPr>
            <a:normAutofit fontScale="92500" lnSpcReduction="20000"/>
          </a:bodyPr>
          <a:lstStyle/>
          <a:p>
            <a:r>
              <a:rPr lang="en-IN" sz="1900" b="1" u="sng" dirty="0">
                <a:solidFill>
                  <a:schemeClr val="tx1"/>
                </a:solidFill>
              </a:rPr>
              <a:t>Age Wise Analysis</a:t>
            </a:r>
          </a:p>
          <a:p>
            <a:pPr marL="36900" indent="0">
              <a:buNone/>
            </a:pPr>
            <a:r>
              <a:rPr lang="en-US" sz="1900" dirty="0">
                <a:solidFill>
                  <a:schemeClr val="tx1"/>
                </a:solidFill>
                <a:effectLst/>
                <a:ea typeface="DengXian" panose="020B0503020204020204" pitchFamily="2" charset="-122"/>
                <a:cs typeface="Arial" panose="020B0604020202020204" pitchFamily="34" charset="0"/>
              </a:rPr>
              <a:t>First, we have divided the dataset according to age groups, having age-range 20-29, 30-39, … and             obtained the following figure,</a:t>
            </a: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endParaRPr lang="en-US" sz="1800" dirty="0">
              <a:solidFill>
                <a:schemeClr val="tx1"/>
              </a:solidFill>
              <a:effectLst/>
              <a:ea typeface="DengXian" panose="020B0503020204020204" pitchFamily="2" charset="-122"/>
              <a:cs typeface="Arial" panose="020B0604020202020204" pitchFamily="34" charset="0"/>
            </a:endParaRPr>
          </a:p>
          <a:p>
            <a:pPr marL="36900" indent="0">
              <a:buNone/>
            </a:pPr>
            <a:r>
              <a:rPr lang="en-US" sz="1800" dirty="0">
                <a:solidFill>
                  <a:schemeClr val="tx1"/>
                </a:solidFill>
                <a:effectLst/>
                <a:ea typeface="DengXian" panose="020B0503020204020204" pitchFamily="2" charset="-122"/>
                <a:cs typeface="Arial" panose="020B0604020202020204" pitchFamily="34" charset="0"/>
              </a:rPr>
              <a:t>                                                </a:t>
            </a:r>
          </a:p>
          <a:p>
            <a:pPr marL="36900" indent="0">
              <a:buNone/>
            </a:pPr>
            <a:r>
              <a:rPr lang="en-US" sz="1800" dirty="0">
                <a:solidFill>
                  <a:schemeClr val="tx1"/>
                </a:solidFill>
                <a:effectLst/>
                <a:ea typeface="DengXian" panose="020B0503020204020204" pitchFamily="2" charset="-122"/>
                <a:cs typeface="Arial" panose="020B0604020202020204" pitchFamily="34" charset="0"/>
              </a:rPr>
              <a:t>                                                    </a:t>
            </a:r>
            <a:r>
              <a:rPr lang="en-US" sz="1900" u="sng" dirty="0">
                <a:solidFill>
                  <a:schemeClr val="tx1"/>
                </a:solidFill>
                <a:effectLst/>
                <a:ea typeface="DengXian" panose="020B0503020204020204" pitchFamily="2" charset="-122"/>
                <a:cs typeface="Arial" panose="020B0604020202020204" pitchFamily="34" charset="0"/>
              </a:rPr>
              <a:t>Fig 1: Proportions of Different Age Groups</a:t>
            </a:r>
          </a:p>
          <a:p>
            <a:pPr marL="36900" indent="0">
              <a:buNone/>
            </a:pPr>
            <a:endParaRPr lang="en-IN" sz="1800" dirty="0">
              <a:solidFill>
                <a:schemeClr val="tx1"/>
              </a:solidFill>
              <a:effectLst/>
              <a:ea typeface="DengXian" panose="020B0503020204020204" pitchFamily="2" charset="-122"/>
              <a:cs typeface="Cordia New" panose="020B0304020202020204" pitchFamily="34" charset="-34"/>
            </a:endParaRPr>
          </a:p>
          <a:p>
            <a:pPr marL="36900" indent="0">
              <a:buNone/>
            </a:pPr>
            <a:endParaRPr lang="en-IN" dirty="0">
              <a:solidFill>
                <a:schemeClr val="tx1"/>
              </a:solidFill>
            </a:endParaRPr>
          </a:p>
        </p:txBody>
      </p:sp>
      <p:pic>
        <p:nvPicPr>
          <p:cNvPr id="4" name="Picture 3">
            <a:extLst>
              <a:ext uri="{FF2B5EF4-FFF2-40B4-BE49-F238E27FC236}">
                <a16:creationId xmlns:a16="http://schemas.microsoft.com/office/drawing/2014/main" id="{B4908712-73FD-4935-82AC-42592AE503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3476" y="2017100"/>
            <a:ext cx="4749554" cy="3229253"/>
          </a:xfrm>
          <a:prstGeom prst="rect">
            <a:avLst/>
          </a:prstGeom>
        </p:spPr>
      </p:pic>
    </p:spTree>
    <p:extLst>
      <p:ext uri="{BB962C8B-B14F-4D97-AF65-F5344CB8AC3E}">
        <p14:creationId xmlns:p14="http://schemas.microsoft.com/office/powerpoint/2010/main" val="318810830"/>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CDBDC8-201C-415B-BA6D-E61B7C1891B1}"/>
              </a:ext>
            </a:extLst>
          </p:cNvPr>
          <p:cNvSpPr>
            <a:spLocks noGrp="1"/>
          </p:cNvSpPr>
          <p:nvPr>
            <p:ph type="title"/>
          </p:nvPr>
        </p:nvSpPr>
        <p:spPr>
          <a:xfrm>
            <a:off x="302434" y="585925"/>
            <a:ext cx="11704035" cy="917925"/>
          </a:xfrm>
        </p:spPr>
        <p:txBody>
          <a:bodyPr>
            <a:normAutofit fontScale="90000"/>
          </a:bodyPr>
          <a:lstStyle/>
          <a:p>
            <a:pPr algn="l">
              <a:lnSpc>
                <a:spcPct val="107000"/>
              </a:lnSpc>
              <a:spcAft>
                <a:spcPts val="800"/>
              </a:spcAft>
            </a:pPr>
            <a:r>
              <a:rPr lang="en-US" sz="2000" dirty="0">
                <a:solidFill>
                  <a:schemeClr val="tx1"/>
                </a:solidFill>
                <a:effectLst/>
                <a:latin typeface="+mn-lt"/>
                <a:ea typeface="DengXian" panose="020B0503020204020204" pitchFamily="2" charset="-122"/>
                <a:cs typeface="Arial" panose="020B0604020202020204" pitchFamily="34" charset="0"/>
              </a:rPr>
              <a:t>We can see that, data of the people with age between 30 and 39 is the highest (37.5%) that was collected in the survey and data of  the people with age between 60 and 79 is the lowest (1.1%) that was collected in the survey.</a:t>
            </a:r>
            <a:br>
              <a:rPr lang="en-IN" sz="2000" dirty="0">
                <a:solidFill>
                  <a:schemeClr val="tx1"/>
                </a:solidFill>
                <a:effectLst/>
                <a:latin typeface="+mn-lt"/>
                <a:ea typeface="DengXian" panose="020B0503020204020204" pitchFamily="2" charset="-122"/>
                <a:cs typeface="Cordia New" panose="020B0304020202020204" pitchFamily="34" charset="-34"/>
              </a:rPr>
            </a:br>
            <a:r>
              <a:rPr lang="en-US" sz="2000" dirty="0">
                <a:solidFill>
                  <a:schemeClr val="tx1"/>
                </a:solidFill>
                <a:effectLst/>
                <a:latin typeface="+mn-lt"/>
                <a:ea typeface="DengXian" panose="020B0503020204020204" pitchFamily="2" charset="-122"/>
                <a:cs typeface="Arial" panose="020B0604020202020204" pitchFamily="34" charset="0"/>
              </a:rPr>
              <a:t>After having obtained the proportions of different age group, we now wish to check, how the number of defaulters vary across these groups. For this we can use </a:t>
            </a:r>
            <a:r>
              <a:rPr lang="en-US" sz="2000" b="1" dirty="0">
                <a:solidFill>
                  <a:schemeClr val="tx1"/>
                </a:solidFill>
                <a:effectLst/>
                <a:latin typeface="+mn-lt"/>
                <a:ea typeface="DengXian" panose="020B0503020204020204" pitchFamily="2" charset="-122"/>
                <a:cs typeface="Arial" panose="020B0604020202020204" pitchFamily="34" charset="0"/>
              </a:rPr>
              <a:t>Multiple Bar Diagram</a:t>
            </a:r>
            <a:r>
              <a:rPr lang="en-US" sz="2000" dirty="0">
                <a:solidFill>
                  <a:schemeClr val="tx1"/>
                </a:solidFill>
                <a:effectLst/>
                <a:latin typeface="+mn-lt"/>
                <a:ea typeface="DengXian" panose="020B0503020204020204" pitchFamily="2" charset="-122"/>
                <a:cs typeface="Arial" panose="020B0604020202020204" pitchFamily="34" charset="0"/>
              </a:rPr>
              <a:t>. Also, from the graph, we can see that, whether there is some significant difference between the number of defaulters and non-defaulters across various age group</a:t>
            </a:r>
            <a:br>
              <a:rPr lang="en-IN" sz="1800" dirty="0">
                <a:effectLst/>
                <a:latin typeface="Calibri" panose="020F0502020204030204" pitchFamily="34" charset="0"/>
                <a:ea typeface="DengXian" panose="020B0503020204020204" pitchFamily="2" charset="-122"/>
                <a:cs typeface="Cordia New" panose="020B0304020202020204" pitchFamily="34" charset="-34"/>
              </a:rPr>
            </a:br>
            <a:endParaRPr lang="en-IN" dirty="0"/>
          </a:p>
        </p:txBody>
      </p:sp>
      <p:sp>
        <p:nvSpPr>
          <p:cNvPr id="12" name="Content Placeholder 11">
            <a:extLst>
              <a:ext uri="{FF2B5EF4-FFF2-40B4-BE49-F238E27FC236}">
                <a16:creationId xmlns:a16="http://schemas.microsoft.com/office/drawing/2014/main" id="{2D47C5DB-7739-4A87-B7E2-E6793C356516}"/>
              </a:ext>
            </a:extLst>
          </p:cNvPr>
          <p:cNvSpPr>
            <a:spLocks noGrp="1"/>
          </p:cNvSpPr>
          <p:nvPr>
            <p:ph idx="1"/>
          </p:nvPr>
        </p:nvSpPr>
        <p:spPr>
          <a:xfrm>
            <a:off x="302435" y="1979720"/>
            <a:ext cx="11611397" cy="4989251"/>
          </a:xfrm>
        </p:spPr>
        <p:txBody>
          <a:bodyPr>
            <a:normAutofit fontScale="32500" lnSpcReduction="20000"/>
          </a:bodyPr>
          <a:lstStyle/>
          <a:p>
            <a:pPr marL="36900" indent="0">
              <a:buNone/>
            </a:pPr>
            <a:endParaRPr lang="en-IN" dirty="0"/>
          </a:p>
          <a:p>
            <a:pPr marL="36900" indent="0">
              <a:buNone/>
            </a:pPr>
            <a:endParaRPr lang="en-IN" dirty="0"/>
          </a:p>
          <a:p>
            <a:pPr marL="36900" indent="0">
              <a:buNone/>
            </a:pPr>
            <a:endParaRPr lang="en-IN" dirty="0"/>
          </a:p>
          <a:p>
            <a:pPr marL="36900" indent="0">
              <a:buNone/>
            </a:pPr>
            <a:endParaRPr lang="en-IN" dirty="0"/>
          </a:p>
          <a:p>
            <a:pPr marL="36900" indent="0">
              <a:buNone/>
            </a:pPr>
            <a:endParaRPr lang="en-IN" dirty="0"/>
          </a:p>
          <a:p>
            <a:pPr marL="36900" indent="0">
              <a:buNone/>
            </a:pPr>
            <a:endParaRPr lang="en-IN" dirty="0"/>
          </a:p>
          <a:p>
            <a:pPr marL="36900" indent="0">
              <a:buNone/>
            </a:pPr>
            <a:endParaRPr lang="en-IN" dirty="0"/>
          </a:p>
          <a:p>
            <a:pPr marL="36900" indent="0">
              <a:buNone/>
            </a:pPr>
            <a:endParaRPr lang="en-IN" dirty="0"/>
          </a:p>
          <a:p>
            <a:pPr marL="36900" indent="0">
              <a:buNone/>
            </a:pPr>
            <a:endParaRPr lang="en-IN" dirty="0"/>
          </a:p>
          <a:p>
            <a:pPr marL="36900" indent="0">
              <a:buNone/>
            </a:pPr>
            <a:endParaRPr lang="en-IN" dirty="0"/>
          </a:p>
          <a:p>
            <a:pPr marL="36900" indent="0">
              <a:buNone/>
            </a:pPr>
            <a:r>
              <a:rPr lang="en-IN" dirty="0"/>
              <a:t>      </a:t>
            </a:r>
          </a:p>
          <a:p>
            <a:pPr marL="36900" indent="0">
              <a:buNone/>
            </a:pPr>
            <a:endParaRPr lang="en-IN" sz="2900" dirty="0"/>
          </a:p>
          <a:p>
            <a:pPr marL="36900" indent="0">
              <a:buNone/>
            </a:pPr>
            <a:r>
              <a:rPr lang="en-IN" sz="2900" dirty="0"/>
              <a:t>                                             </a:t>
            </a:r>
            <a:r>
              <a:rPr lang="en-IN" sz="4500" dirty="0"/>
              <a:t>    </a:t>
            </a:r>
          </a:p>
          <a:p>
            <a:pPr marL="36900" indent="0">
              <a:buNone/>
            </a:pPr>
            <a:endParaRPr lang="en-IN" sz="4500" u="sng" dirty="0"/>
          </a:p>
          <a:p>
            <a:pPr marL="36900" indent="0">
              <a:buNone/>
            </a:pPr>
            <a:r>
              <a:rPr lang="en-IN" sz="4500" dirty="0"/>
              <a:t>                            </a:t>
            </a:r>
            <a:r>
              <a:rPr lang="en-IN" sz="5500" u="sng" dirty="0"/>
              <a:t>Fig2 : </a:t>
            </a:r>
            <a:r>
              <a:rPr lang="en-US" sz="5500" u="sng" dirty="0">
                <a:solidFill>
                  <a:schemeClr val="tx1"/>
                </a:solidFill>
                <a:effectLst/>
                <a:latin typeface="Avenir LT Std 35 Light"/>
                <a:ea typeface="DengXian" panose="020B0503020204020204" pitchFamily="2" charset="-122"/>
                <a:cs typeface="Cordia New" panose="020B0304020202020204" pitchFamily="34" charset="-34"/>
              </a:rPr>
              <a:t>Distribution of the number of defaults and non- defaults across various age groups</a:t>
            </a:r>
          </a:p>
          <a:p>
            <a:pPr marL="36900" indent="0">
              <a:buNone/>
            </a:pPr>
            <a:endParaRPr lang="en-US" sz="4500" dirty="0">
              <a:solidFill>
                <a:schemeClr val="tx1"/>
              </a:solidFill>
              <a:effectLst/>
              <a:ea typeface="DengXian" panose="020B0503020204020204" pitchFamily="2" charset="-122"/>
              <a:cs typeface="Cordia New" panose="020B0304020202020204" pitchFamily="34" charset="-34"/>
            </a:endParaRPr>
          </a:p>
          <a:p>
            <a:pPr marL="36900" indent="0">
              <a:buNone/>
            </a:pPr>
            <a:r>
              <a:rPr lang="en-US" sz="5500" dirty="0">
                <a:solidFill>
                  <a:schemeClr val="tx1"/>
                </a:solidFill>
                <a:effectLst/>
                <a:ea typeface="DengXian" panose="020B0503020204020204" pitchFamily="2" charset="-122"/>
                <a:cs typeface="Cordia New" panose="020B0304020202020204" pitchFamily="34" charset="-34"/>
              </a:rPr>
              <a:t>From the figure, we can see that, across all the age groups, age group 30-39 has maximum number of defaulters (8962), age group 60-79 has the lowest number of defaulters (243)</a:t>
            </a:r>
            <a:r>
              <a:rPr lang="en-US" sz="5500" b="1" dirty="0">
                <a:solidFill>
                  <a:schemeClr val="tx1"/>
                </a:solidFill>
                <a:effectLst/>
                <a:ea typeface="DengXian" panose="020B0503020204020204" pitchFamily="2" charset="-122"/>
                <a:cs typeface="Cordia New" panose="020B0304020202020204" pitchFamily="34" charset="-34"/>
              </a:rPr>
              <a:t>. </a:t>
            </a:r>
            <a:r>
              <a:rPr lang="en-US" sz="5500" dirty="0">
                <a:solidFill>
                  <a:schemeClr val="tx1"/>
                </a:solidFill>
                <a:effectLst/>
                <a:ea typeface="DengXian" panose="020B0503020204020204" pitchFamily="2" charset="-122"/>
                <a:cs typeface="Cordia New" panose="020B0304020202020204" pitchFamily="34" charset="-34"/>
              </a:rPr>
              <a:t>Across all the age groups, age group 30-39 has maximum number of non-defaulters (2276), age group 60-79 has the lowest number of non-defaulters (96).Also, from the graph, we can conclude that, for all the age groups, the number of non-defaulters is significantly lesser than the number of defaulters.</a:t>
            </a:r>
            <a:endParaRPr lang="en-IN" sz="5500" dirty="0">
              <a:solidFill>
                <a:schemeClr val="tx1"/>
              </a:solidFill>
              <a:effectLst/>
              <a:ea typeface="DengXian" panose="020B0503020204020204" pitchFamily="2" charset="-122"/>
              <a:cs typeface="Cordia New" panose="020B0304020202020204" pitchFamily="34" charset="-34"/>
            </a:endParaRPr>
          </a:p>
          <a:p>
            <a:pPr marL="36900" indent="0">
              <a:buNone/>
            </a:pPr>
            <a:r>
              <a:rPr lang="en-US" sz="3800" b="1" dirty="0">
                <a:solidFill>
                  <a:schemeClr val="tx1"/>
                </a:solidFill>
                <a:effectLst/>
                <a:ea typeface="DengXian" panose="020B0503020204020204" pitchFamily="2" charset="-122"/>
                <a:cs typeface="Cordia New" panose="020B0304020202020204" pitchFamily="34" charset="-34"/>
              </a:rPr>
              <a:t>         </a:t>
            </a:r>
            <a:endParaRPr lang="en-IN" sz="3800" dirty="0">
              <a:solidFill>
                <a:schemeClr val="tx1"/>
              </a:solidFill>
            </a:endParaRPr>
          </a:p>
        </p:txBody>
      </p:sp>
      <p:pic>
        <p:nvPicPr>
          <p:cNvPr id="9" name="Picture 8">
            <a:extLst>
              <a:ext uri="{FF2B5EF4-FFF2-40B4-BE49-F238E27FC236}">
                <a16:creationId xmlns:a16="http://schemas.microsoft.com/office/drawing/2014/main" id="{77664CBA-2F21-4F9A-AB0E-EA33FC592E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2570" y="1503851"/>
            <a:ext cx="5470497" cy="3180521"/>
          </a:xfrm>
          <a:prstGeom prst="rect">
            <a:avLst/>
          </a:prstGeom>
        </p:spPr>
      </p:pic>
    </p:spTree>
    <p:extLst>
      <p:ext uri="{BB962C8B-B14F-4D97-AF65-F5344CB8AC3E}">
        <p14:creationId xmlns:p14="http://schemas.microsoft.com/office/powerpoint/2010/main" val="3130814491"/>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222AA-3505-47A3-84E8-4FB5F2D82CB6}"/>
              </a:ext>
            </a:extLst>
          </p:cNvPr>
          <p:cNvSpPr>
            <a:spLocks noGrp="1"/>
          </p:cNvSpPr>
          <p:nvPr>
            <p:ph type="title" idx="4294967295"/>
          </p:nvPr>
        </p:nvSpPr>
        <p:spPr>
          <a:xfrm>
            <a:off x="310718" y="648070"/>
            <a:ext cx="11505461" cy="5885896"/>
          </a:xfrm>
        </p:spPr>
        <p:txBody>
          <a:bodyPr>
            <a:normAutofit fontScale="90000"/>
          </a:bodyPr>
          <a:lstStyle/>
          <a:p>
            <a:pPr algn="l">
              <a:lnSpc>
                <a:spcPct val="107000"/>
              </a:lnSpc>
              <a:spcAft>
                <a:spcPts val="800"/>
              </a:spcAft>
            </a:pPr>
            <a:r>
              <a:rPr lang="en-US" sz="2000" dirty="0">
                <a:solidFill>
                  <a:schemeClr val="tx1"/>
                </a:solidFill>
                <a:effectLst/>
                <a:latin typeface="+mn-lt"/>
                <a:ea typeface="DengXian" panose="020B0503020204020204" pitchFamily="2" charset="-122"/>
                <a:cs typeface="Cordia New" panose="020B0304020202020204" pitchFamily="34" charset="-34"/>
              </a:rPr>
              <a:t>Now, we shall explore the percentage of defaulters across various age groups, i.e., we will see each group contains how much percentage of  defaulters.</a:t>
            </a: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r>
              <a:rPr lang="en-US" sz="1800" dirty="0">
                <a:solidFill>
                  <a:schemeClr val="tx1"/>
                </a:solidFill>
                <a:effectLst/>
                <a:latin typeface="Avenir LT Std 35 Light"/>
                <a:ea typeface="DengXian" panose="020B0503020204020204" pitchFamily="2" charset="-122"/>
                <a:cs typeface="Cordia New" panose="020B0304020202020204" pitchFamily="34" charset="-34"/>
              </a:rPr>
              <a:t>                                                                    </a:t>
            </a:r>
            <a:r>
              <a:rPr lang="en-US" sz="2000" u="sng" dirty="0">
                <a:solidFill>
                  <a:schemeClr val="tx1"/>
                </a:solidFill>
                <a:effectLst/>
                <a:latin typeface="+mn-lt"/>
                <a:ea typeface="DengXian" panose="020B0503020204020204" pitchFamily="2" charset="-122"/>
                <a:cs typeface="Cordia New" panose="020B0304020202020204" pitchFamily="34" charset="-34"/>
              </a:rPr>
              <a:t>Fig 3 : Percentage of defaulters in each age group</a:t>
            </a:r>
            <a:r>
              <a:rPr lang="en-US" sz="2000" dirty="0">
                <a:solidFill>
                  <a:schemeClr val="tx1"/>
                </a:solidFill>
                <a:effectLst/>
                <a:latin typeface="+mn-lt"/>
                <a:ea typeface="DengXian" panose="020B0503020204020204" pitchFamily="2" charset="-122"/>
                <a:cs typeface="Cordia New" panose="020B0304020202020204" pitchFamily="34" charset="-34"/>
              </a:rPr>
              <a:t>        </a:t>
            </a:r>
            <a:br>
              <a:rPr lang="en-US" sz="2000" dirty="0">
                <a:solidFill>
                  <a:schemeClr val="tx1"/>
                </a:solidFill>
                <a:effectLst/>
                <a:latin typeface="+mn-lt"/>
                <a:ea typeface="DengXian" panose="020B0503020204020204" pitchFamily="2" charset="-122"/>
                <a:cs typeface="Cordia New" panose="020B0304020202020204" pitchFamily="34" charset="-34"/>
              </a:rPr>
            </a:br>
            <a:r>
              <a:rPr lang="en-US" sz="2000" dirty="0">
                <a:solidFill>
                  <a:schemeClr val="tx1"/>
                </a:solidFill>
                <a:effectLst/>
                <a:latin typeface="+mn-lt"/>
                <a:ea typeface="DengXian" panose="020B0503020204020204" pitchFamily="2" charset="-122"/>
                <a:cs typeface="Cordia New" panose="020B0304020202020204" pitchFamily="34" charset="-34"/>
              </a:rPr>
              <a:t>                 </a:t>
            </a:r>
            <a:br>
              <a:rPr lang="en-US" sz="2000" dirty="0">
                <a:solidFill>
                  <a:schemeClr val="tx1"/>
                </a:solidFill>
                <a:effectLst/>
                <a:latin typeface="+mn-lt"/>
                <a:ea typeface="DengXian" panose="020B0503020204020204" pitchFamily="2" charset="-122"/>
                <a:cs typeface="Cordia New" panose="020B0304020202020204" pitchFamily="34" charset="-34"/>
              </a:rPr>
            </a:br>
            <a:r>
              <a:rPr lang="en-US" sz="2000" dirty="0">
                <a:solidFill>
                  <a:schemeClr val="tx1"/>
                </a:solidFill>
                <a:effectLst/>
                <a:latin typeface="+mn-lt"/>
                <a:ea typeface="DengXian" panose="020B0503020204020204" pitchFamily="2" charset="-122"/>
                <a:cs typeface="Cordia New" panose="020B0304020202020204" pitchFamily="34" charset="-34"/>
              </a:rPr>
              <a:t>From the above graph, we can see that, among all the defaulters for all the age group, age group 30-39 has the highest percentage of defaulters (34.30%) and age group 60-79 has the lowest percentage of defaulters (1.45%) . </a:t>
            </a:r>
            <a:br>
              <a:rPr lang="en-IN" sz="2000" dirty="0">
                <a:solidFill>
                  <a:schemeClr val="tx1"/>
                </a:solidFill>
                <a:effectLst/>
                <a:latin typeface="+mn-lt"/>
                <a:ea typeface="DengXian" panose="020B0503020204020204" pitchFamily="2" charset="-122"/>
                <a:cs typeface="Cordia New" panose="020B0304020202020204" pitchFamily="34" charset="-34"/>
              </a:rPr>
            </a:br>
            <a:r>
              <a:rPr lang="en-US" sz="2000" dirty="0">
                <a:solidFill>
                  <a:schemeClr val="tx1"/>
                </a:solidFill>
                <a:effectLst/>
                <a:latin typeface="+mn-lt"/>
                <a:ea typeface="DengXian" panose="020B0503020204020204" pitchFamily="2" charset="-122"/>
                <a:cs typeface="Cordia New" panose="020B0304020202020204" pitchFamily="34" charset="-34"/>
              </a:rPr>
              <a:t>From the above graph, we can conclude that, the distribution of the percentage of defaulters out of total number of defaulters across all the age groups is right tailed, i.e., the distribution is positively skewed.</a:t>
            </a:r>
            <a:br>
              <a:rPr lang="en-IN" sz="2000" dirty="0">
                <a:solidFill>
                  <a:schemeClr val="tx1"/>
                </a:solidFill>
                <a:effectLst/>
                <a:latin typeface="+mn-lt"/>
                <a:ea typeface="DengXian" panose="020B0503020204020204" pitchFamily="2" charset="-122"/>
                <a:cs typeface="Cordia New" panose="020B0304020202020204" pitchFamily="34" charset="-34"/>
              </a:rPr>
            </a:br>
            <a:endParaRPr lang="en-IN" sz="2000" dirty="0">
              <a:solidFill>
                <a:schemeClr val="tx1"/>
              </a:solidFill>
              <a:latin typeface="+mn-lt"/>
            </a:endParaRPr>
          </a:p>
        </p:txBody>
      </p:sp>
      <p:pic>
        <p:nvPicPr>
          <p:cNvPr id="4" name="Content Placeholder 3">
            <a:extLst>
              <a:ext uri="{FF2B5EF4-FFF2-40B4-BE49-F238E27FC236}">
                <a16:creationId xmlns:a16="http://schemas.microsoft.com/office/drawing/2014/main" id="{112DC148-E68E-46E6-9866-301DC09ED6A6}"/>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2772791" y="1065320"/>
            <a:ext cx="6086475" cy="3756734"/>
          </a:xfrm>
          <a:prstGeom prst="rect">
            <a:avLst/>
          </a:prstGeom>
        </p:spPr>
      </p:pic>
    </p:spTree>
    <p:extLst>
      <p:ext uri="{BB962C8B-B14F-4D97-AF65-F5344CB8AC3E}">
        <p14:creationId xmlns:p14="http://schemas.microsoft.com/office/powerpoint/2010/main" val="2136064994"/>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2AA222AA-3505-47A3-84E8-4FB5F2D82CB6}"/>
                  </a:ext>
                </a:extLst>
              </p:cNvPr>
              <p:cNvSpPr>
                <a:spLocks noGrp="1"/>
              </p:cNvSpPr>
              <p:nvPr>
                <p:ph type="title" idx="4294967295"/>
              </p:nvPr>
            </p:nvSpPr>
            <p:spPr>
              <a:xfrm>
                <a:off x="257452" y="239697"/>
                <a:ext cx="11558727" cy="6294269"/>
              </a:xfrm>
            </p:spPr>
            <p:txBody>
              <a:bodyPr>
                <a:normAutofit fontScale="90000"/>
              </a:bodyPr>
              <a:lstStyle/>
              <a:p>
                <a:pPr algn="l">
                  <a:lnSpc>
                    <a:spcPct val="107000"/>
                  </a:lnSpc>
                  <a:spcAft>
                    <a:spcPts val="800"/>
                  </a:spcAft>
                </a:pPr>
                <a:r>
                  <a:rPr lang="en-US" sz="1800" dirty="0">
                    <a:solidFill>
                      <a:schemeClr val="tx1"/>
                    </a:solidFill>
                    <a:effectLst/>
                    <a:latin typeface="Avenir LT Std 35 Light"/>
                    <a:ea typeface="DengXian" panose="020B0503020204020204" pitchFamily="2" charset="-122"/>
                    <a:cs typeface="Cordia New" panose="020B0304020202020204" pitchFamily="34" charset="-34"/>
                  </a:rPr>
                  <a:t> </a:t>
                </a:r>
                <a:r>
                  <a:rPr lang="en-US" sz="2000" dirty="0">
                    <a:solidFill>
                      <a:schemeClr val="tx1"/>
                    </a:solidFill>
                    <a:effectLst/>
                    <a:latin typeface="+mn-lt"/>
                    <a:ea typeface="DengXian" panose="020B0503020204020204" pitchFamily="2" charset="-122"/>
                    <a:cs typeface="Cordia New" panose="020B0304020202020204" pitchFamily="34" charset="-34"/>
                  </a:rPr>
                  <a:t>Now, we shall explore the proportion of defaulters in each age group, </a:t>
                </a:r>
                <a:r>
                  <a:rPr lang="en-US" sz="2000" dirty="0" err="1">
                    <a:solidFill>
                      <a:schemeClr val="tx1"/>
                    </a:solidFill>
                    <a:effectLst/>
                    <a:latin typeface="+mn-lt"/>
                    <a:ea typeface="DengXian" panose="020B0503020204020204" pitchFamily="2" charset="-122"/>
                    <a:cs typeface="Cordia New" panose="020B0304020202020204" pitchFamily="34" charset="-34"/>
                  </a:rPr>
                  <a:t>ie</a:t>
                </a:r>
                <a:r>
                  <a:rPr lang="en-US" sz="2000" dirty="0">
                    <a:solidFill>
                      <a:schemeClr val="tx1"/>
                    </a:solidFill>
                    <a:effectLst/>
                    <a:latin typeface="+mn-lt"/>
                    <a:ea typeface="DengXian" panose="020B0503020204020204" pitchFamily="2" charset="-122"/>
                    <a:cs typeface="Cordia New" panose="020B0304020202020204" pitchFamily="34" charset="-34"/>
                  </a:rPr>
                  <a:t>, we shall calculate </a:t>
                </a:r>
                <a14:m>
                  <m:oMath xmlns:m="http://schemas.openxmlformats.org/officeDocument/2006/math">
                    <m:f>
                      <m:fPr>
                        <m:ctrlPr>
                          <a:rPr lang="en-IN" sz="2000" i="1">
                            <a:solidFill>
                              <a:schemeClr val="tx1"/>
                            </a:solidFill>
                            <a:effectLst/>
                            <a:latin typeface="+mn-lt"/>
                          </a:rPr>
                        </m:ctrlPr>
                      </m:fPr>
                      <m:num>
                        <m:r>
                          <a:rPr lang="en-US" sz="2000" i="1">
                            <a:solidFill>
                              <a:schemeClr val="tx1"/>
                            </a:solidFill>
                            <a:effectLst/>
                            <a:latin typeface="+mn-lt"/>
                            <a:ea typeface="DengXian" panose="020B0503020204020204" pitchFamily="2" charset="-122"/>
                            <a:cs typeface="Cordia New" panose="020B0304020202020204" pitchFamily="34" charset="-34"/>
                          </a:rPr>
                          <m:t>𝑛𝑜</m:t>
                        </m:r>
                        <m:r>
                          <a:rPr lang="en-US" sz="2000" i="1">
                            <a:solidFill>
                              <a:schemeClr val="tx1"/>
                            </a:solidFill>
                            <a:effectLst/>
                            <a:latin typeface="+mn-lt"/>
                            <a:ea typeface="DengXian" panose="020B0503020204020204" pitchFamily="2" charset="-122"/>
                            <a:cs typeface="Cordia New" panose="020B0304020202020204" pitchFamily="34" charset="-34"/>
                          </a:rPr>
                          <m:t>.  </m:t>
                        </m:r>
                        <m:r>
                          <a:rPr lang="en-US" sz="2000" i="1">
                            <a:solidFill>
                              <a:schemeClr val="tx1"/>
                            </a:solidFill>
                            <a:effectLst/>
                            <a:latin typeface="+mn-lt"/>
                            <a:ea typeface="DengXian" panose="020B0503020204020204" pitchFamily="2" charset="-122"/>
                            <a:cs typeface="Cordia New" panose="020B0304020202020204" pitchFamily="34" charset="-34"/>
                          </a:rPr>
                          <m:t>𝑜𝑓</m:t>
                        </m:r>
                        <m:r>
                          <a:rPr lang="en-US" sz="2000" i="1">
                            <a:solidFill>
                              <a:schemeClr val="tx1"/>
                            </a:solidFill>
                            <a:effectLst/>
                            <a:latin typeface="+mn-lt"/>
                            <a:ea typeface="DengXian" panose="020B0503020204020204" pitchFamily="2" charset="-122"/>
                            <a:cs typeface="Cordia New" panose="020B0304020202020204" pitchFamily="34" charset="-34"/>
                          </a:rPr>
                          <m:t> </m:t>
                        </m:r>
                        <m:r>
                          <a:rPr lang="en-US" sz="2000" i="1">
                            <a:solidFill>
                              <a:schemeClr val="tx1"/>
                            </a:solidFill>
                            <a:effectLst/>
                            <a:latin typeface="+mn-lt"/>
                            <a:ea typeface="DengXian" panose="020B0503020204020204" pitchFamily="2" charset="-122"/>
                            <a:cs typeface="Cordia New" panose="020B0304020202020204" pitchFamily="34" charset="-34"/>
                          </a:rPr>
                          <m:t>𝑑𝑒𝑓𝑎𝑢𝑙𝑡𝑒𝑟𝑠</m:t>
                        </m:r>
                      </m:num>
                      <m:den>
                        <m:r>
                          <a:rPr lang="en-US" sz="2000" i="1">
                            <a:solidFill>
                              <a:schemeClr val="tx1"/>
                            </a:solidFill>
                            <a:effectLst/>
                            <a:latin typeface="+mn-lt"/>
                            <a:ea typeface="DengXian" panose="020B0503020204020204" pitchFamily="2" charset="-122"/>
                            <a:cs typeface="Cordia New" panose="020B0304020202020204" pitchFamily="34" charset="-34"/>
                          </a:rPr>
                          <m:t>𝑡𝑜𝑡𝑎𝑙</m:t>
                        </m:r>
                        <m:r>
                          <a:rPr lang="en-US" sz="2000" i="1">
                            <a:solidFill>
                              <a:schemeClr val="tx1"/>
                            </a:solidFill>
                            <a:effectLst/>
                            <a:latin typeface="+mn-lt"/>
                            <a:ea typeface="DengXian" panose="020B0503020204020204" pitchFamily="2" charset="-122"/>
                            <a:cs typeface="Cordia New" panose="020B0304020202020204" pitchFamily="34" charset="-34"/>
                          </a:rPr>
                          <m:t> </m:t>
                        </m:r>
                        <m:r>
                          <a:rPr lang="en-US" sz="2000" i="1">
                            <a:solidFill>
                              <a:schemeClr val="tx1"/>
                            </a:solidFill>
                            <a:effectLst/>
                            <a:latin typeface="+mn-lt"/>
                            <a:ea typeface="DengXian" panose="020B0503020204020204" pitchFamily="2" charset="-122"/>
                            <a:cs typeface="Cordia New" panose="020B0304020202020204" pitchFamily="34" charset="-34"/>
                          </a:rPr>
                          <m:t>𝑛𝑜</m:t>
                        </m:r>
                        <m:r>
                          <a:rPr lang="en-US" sz="2000" i="1">
                            <a:solidFill>
                              <a:schemeClr val="tx1"/>
                            </a:solidFill>
                            <a:effectLst/>
                            <a:latin typeface="+mn-lt"/>
                            <a:ea typeface="DengXian" panose="020B0503020204020204" pitchFamily="2" charset="-122"/>
                            <a:cs typeface="Cordia New" panose="020B0304020202020204" pitchFamily="34" charset="-34"/>
                          </a:rPr>
                          <m:t>.  </m:t>
                        </m:r>
                        <m:r>
                          <a:rPr lang="en-US" sz="2000" i="1">
                            <a:solidFill>
                              <a:schemeClr val="tx1"/>
                            </a:solidFill>
                            <a:effectLst/>
                            <a:latin typeface="+mn-lt"/>
                            <a:ea typeface="DengXian" panose="020B0503020204020204" pitchFamily="2" charset="-122"/>
                            <a:cs typeface="Cordia New" panose="020B0304020202020204" pitchFamily="34" charset="-34"/>
                          </a:rPr>
                          <m:t>𝑜𝑓</m:t>
                        </m:r>
                        <m:r>
                          <a:rPr lang="en-US" sz="2000" i="1">
                            <a:solidFill>
                              <a:schemeClr val="tx1"/>
                            </a:solidFill>
                            <a:effectLst/>
                            <a:latin typeface="+mn-lt"/>
                            <a:ea typeface="DengXian" panose="020B0503020204020204" pitchFamily="2" charset="-122"/>
                            <a:cs typeface="Cordia New" panose="020B0304020202020204" pitchFamily="34" charset="-34"/>
                          </a:rPr>
                          <m:t> </m:t>
                        </m:r>
                        <m:r>
                          <a:rPr lang="en-US" sz="2000" i="1">
                            <a:solidFill>
                              <a:schemeClr val="tx1"/>
                            </a:solidFill>
                            <a:effectLst/>
                            <a:latin typeface="+mn-lt"/>
                            <a:ea typeface="DengXian" panose="020B0503020204020204" pitchFamily="2" charset="-122"/>
                            <a:cs typeface="Cordia New" panose="020B0304020202020204" pitchFamily="34" charset="-34"/>
                          </a:rPr>
                          <m:t>𝑐𝑙𝑖𝑒𝑛𝑡𝑠</m:t>
                        </m:r>
                      </m:den>
                    </m:f>
                  </m:oMath>
                </a14:m>
                <a:r>
                  <a:rPr lang="en-US" sz="2000" dirty="0">
                    <a:solidFill>
                      <a:schemeClr val="tx1"/>
                    </a:solidFill>
                    <a:effectLst/>
                    <a:latin typeface="+mn-lt"/>
                    <a:ea typeface="DengXian" panose="020B0503020204020204" pitchFamily="2" charset="-122"/>
                    <a:cs typeface="Cordia New" panose="020B0304020202020204" pitchFamily="34" charset="-34"/>
                  </a:rPr>
                  <a:t> for each age group.</a:t>
                </a: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br>
                  <a:rPr lang="en-US" sz="1800" dirty="0">
                    <a:solidFill>
                      <a:schemeClr val="tx1"/>
                    </a:solidFill>
                    <a:effectLst/>
                    <a:latin typeface="Avenir LT Std 35 Light"/>
                    <a:ea typeface="DengXian" panose="020B0503020204020204" pitchFamily="2" charset="-122"/>
                    <a:cs typeface="Cordia New" panose="020B0304020202020204" pitchFamily="34" charset="-34"/>
                  </a:rPr>
                </a:br>
                <a:r>
                  <a:rPr lang="en-US" sz="1800" dirty="0">
                    <a:solidFill>
                      <a:schemeClr val="tx1"/>
                    </a:solidFill>
                    <a:effectLst/>
                    <a:latin typeface="Avenir LT Std 35 Light"/>
                    <a:ea typeface="DengXian" panose="020B0503020204020204" pitchFamily="2" charset="-122"/>
                    <a:cs typeface="Cordia New" panose="020B0304020202020204" pitchFamily="34" charset="-34"/>
                  </a:rPr>
                  <a:t>                                                                           </a:t>
                </a:r>
                <a:r>
                  <a:rPr lang="en-US" sz="2000" u="sng" dirty="0">
                    <a:solidFill>
                      <a:schemeClr val="tx1"/>
                    </a:solidFill>
                    <a:effectLst/>
                    <a:latin typeface="+mn-lt"/>
                    <a:ea typeface="DengXian" panose="020B0503020204020204" pitchFamily="2" charset="-122"/>
                    <a:cs typeface="Cordia New" panose="020B0304020202020204" pitchFamily="34" charset="-34"/>
                  </a:rPr>
                  <a:t>Fig 4 : </a:t>
                </a:r>
                <a:r>
                  <a:rPr lang="en-US" sz="2000" u="sng" dirty="0">
                    <a:effectLst/>
                    <a:latin typeface="+mn-lt"/>
                  </a:rPr>
                  <a:t>Proportion of defaulters in each age group</a:t>
                </a:r>
                <a:br>
                  <a:rPr lang="en-US" sz="2000" dirty="0">
                    <a:solidFill>
                      <a:schemeClr val="tx1"/>
                    </a:solidFill>
                    <a:effectLst/>
                    <a:latin typeface="+mn-lt"/>
                    <a:ea typeface="DengXian" panose="020B0503020204020204" pitchFamily="2" charset="-122"/>
                    <a:cs typeface="Cordia New" panose="020B0304020202020204" pitchFamily="34" charset="-34"/>
                  </a:rPr>
                </a:br>
                <a:br>
                  <a:rPr lang="en-US" sz="2000" dirty="0">
                    <a:solidFill>
                      <a:schemeClr val="tx1"/>
                    </a:solidFill>
                    <a:effectLst/>
                    <a:latin typeface="+mn-lt"/>
                    <a:ea typeface="DengXian" panose="020B0503020204020204" pitchFamily="2" charset="-122"/>
                    <a:cs typeface="Cordia New" panose="020B0304020202020204" pitchFamily="34" charset="-34"/>
                  </a:rPr>
                </a:br>
                <a:r>
                  <a:rPr lang="en-US" sz="2000" dirty="0">
                    <a:effectLst/>
                    <a:latin typeface="+mn-lt"/>
                  </a:rPr>
                  <a:t>From the graph, we can see that, in each group more less 20-25% person’s credit card defaults, with a maximum 28% defaulters for age group 60-79. So, we can conclude that, for all the age groups the percentage of defaulters is quite low and roughly we can estimate that out of 100 people, 24 people’s credit card default.</a:t>
                </a:r>
                <a:br>
                  <a:rPr lang="en-IN" sz="1800" dirty="0">
                    <a:solidFill>
                      <a:schemeClr val="tx1"/>
                    </a:solidFill>
                    <a:effectLst/>
                    <a:latin typeface="Calibri" panose="020F0502020204030204" pitchFamily="34" charset="0"/>
                    <a:ea typeface="DengXian" panose="020B0503020204020204" pitchFamily="2" charset="-122"/>
                    <a:cs typeface="Cordia New" panose="020B0304020202020204" pitchFamily="34" charset="-34"/>
                  </a:rPr>
                </a:br>
                <a:endParaRPr lang="en-IN" sz="1800" dirty="0">
                  <a:solidFill>
                    <a:schemeClr val="tx1"/>
                  </a:solidFill>
                </a:endParaRPr>
              </a:p>
            </p:txBody>
          </p:sp>
        </mc:Choice>
        <mc:Fallback>
          <p:sp>
            <p:nvSpPr>
              <p:cNvPr id="2" name="Title 1">
                <a:extLst>
                  <a:ext uri="{FF2B5EF4-FFF2-40B4-BE49-F238E27FC236}">
                    <a16:creationId xmlns:a16="http://schemas.microsoft.com/office/drawing/2014/main" id="{2AA222AA-3505-47A3-84E8-4FB5F2D82CB6}"/>
                  </a:ext>
                </a:extLst>
              </p:cNvPr>
              <p:cNvSpPr>
                <a:spLocks noGrp="1" noRot="1" noChangeAspect="1" noMove="1" noResize="1" noEditPoints="1" noAdjustHandles="1" noChangeArrowheads="1" noChangeShapeType="1" noTextEdit="1"/>
              </p:cNvSpPr>
              <p:nvPr>
                <p:ph type="title" idx="4294967295"/>
              </p:nvPr>
            </p:nvSpPr>
            <p:spPr>
              <a:xfrm>
                <a:off x="257452" y="239697"/>
                <a:ext cx="11558727" cy="6294269"/>
              </a:xfrm>
              <a:blipFill>
                <a:blip r:embed="rId2"/>
                <a:stretch>
                  <a:fillRect/>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3B9ADBA3-23AB-4256-BEF8-2505025752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2796" y="932155"/>
            <a:ext cx="6223246" cy="4021584"/>
          </a:xfrm>
          <a:prstGeom prst="rect">
            <a:avLst/>
          </a:prstGeom>
        </p:spPr>
      </p:pic>
    </p:spTree>
    <p:extLst>
      <p:ext uri="{BB962C8B-B14F-4D97-AF65-F5344CB8AC3E}">
        <p14:creationId xmlns:p14="http://schemas.microsoft.com/office/powerpoint/2010/main" val="3036363380"/>
      </p:ext>
    </p:extLst>
  </p:cSld>
  <p:clrMapOvr>
    <a:masterClrMapping/>
  </p:clrMapOvr>
  <p:transition spd="slow">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Custom 1">
      <a:majorFont>
        <a:latin typeface="Calisto MT"/>
        <a:ea typeface=""/>
        <a:cs typeface=""/>
      </a:majorFont>
      <a:minorFont>
        <a:latin typeface="Calisto MT"/>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Override1.xml><?xml version="1.0" encoding="utf-8"?>
<a:themeOverride xmlns:a="http://schemas.openxmlformats.org/drawingml/2006/main">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themeOverride>
</file>

<file path=docProps/app.xml><?xml version="1.0" encoding="utf-8"?>
<Properties xmlns="http://schemas.openxmlformats.org/officeDocument/2006/extended-properties" xmlns:vt="http://schemas.openxmlformats.org/officeDocument/2006/docPropsVTypes">
  <Template/>
  <TotalTime>1017</TotalTime>
  <Words>5070</Words>
  <Application>Microsoft Office PowerPoint</Application>
  <PresentationFormat>Widescreen</PresentationFormat>
  <Paragraphs>299</Paragraphs>
  <Slides>38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Avenir LT Std 35 Light</vt:lpstr>
      <vt:lpstr>Calibri</vt:lpstr>
      <vt:lpstr>Calibri Light</vt:lpstr>
      <vt:lpstr>Calisto MT</vt:lpstr>
      <vt:lpstr>Castellar</vt:lpstr>
      <vt:lpstr>Palace Script MT</vt:lpstr>
      <vt:lpstr>Symbol</vt:lpstr>
      <vt:lpstr>Wingdings 2</vt:lpstr>
      <vt:lpstr>Slate</vt:lpstr>
      <vt:lpstr>PowerPoint Presentation</vt:lpstr>
      <vt:lpstr>PowerPoint Presentation</vt:lpstr>
      <vt:lpstr>PowerPoint Presentation</vt:lpstr>
      <vt:lpstr>PowerPoint Presentation</vt:lpstr>
      <vt:lpstr>Missing Value Check</vt:lpstr>
      <vt:lpstr>Exploratory Data Analysis</vt:lpstr>
      <vt:lpstr>We can see that, data of the people with age between 30 and 39 is the highest (37.5%) that was collected in the survey and data of  the people with age between 60 and 79 is the lowest (1.1%) that was collected in the survey. After having obtained the proportions of different age group, we now wish to check, how the number of defaulters vary across these groups. For this we can use Multiple Bar Diagram. Also, from the graph, we can see that, whether there is some significant difference between the number of defaulters and non-defaulters across various age group </vt:lpstr>
      <vt:lpstr>Now, we shall explore the percentage of defaulters across various age groups, i.e., we will see each group contains how much percentage of  defaulters.                                                                                     Fig 3 : Percentage of defaulters in each age group                           From the above graph, we can see that, among all the defaulters for all the age group, age group 30-39 has the highest percentage of defaulters (34.30%) and age group 60-79 has the lowest percentage of defaulters (1.45%) .  From the above graph, we can conclude that, the distribution of the percentage of defaulters out of total number of defaulters across all the age groups is right tailed, i.e., the distribution is positively skewed. </vt:lpstr>
      <vt:lpstr> Now, we shall explore the proportion of defaulters in each age group, ie, we shall calculate (no.  of defaulters)/(total no.  of clients) for each age group.                                                                                            Fig 4 : Proportion of defaulters in each age group  From the graph, we can see that, in each group more less 20-25% person’s credit card defaults, with a maximum 28% defaulters for age group 60-79. So, we can conclude that, for all the age groups the percentage of defaulters is quite low and roughly we can estimate that out of 100 people, 24 people’s credit card default. </vt:lpstr>
      <vt:lpstr>PowerPoint Presentation</vt:lpstr>
      <vt:lpstr>Now, we shall explore the percentage of defaulters across males and females, i.e., we will see each sex contains how much percentage of total defaulters.                                                                               Fig 6 : Percentage of defaulters in each age group   From the above graph, we can see that, among all the clients who is a credit-card defaulter, 43.29% are male and 56.71% are female, i.e., among all the persons with credit card default, total number of males with credit card default is lower than total number of females with credit card default.  </vt:lpstr>
      <vt:lpstr>                                                                                              Fig 4 : Proportion of defaulters in each age group   From the graph, we can see that, in each group more less 20-25% person’s credit card defaults, with a maximum 28% defaulters for age group 60-79. So, we can conclude that, for all the age groups the percentage of defaulters is quite low and roughly we can estimate that out of 100 people, 24 people’s credit card default. </vt:lpstr>
      <vt:lpstr>                                                                                 Fig 7: Proportion of defaulters for males and females  From the above figure we can see that, for male, out of 100 people, 24 are credit card defaulters and for female, out of 100 people, 21 people are credit card defaulters. Proportion of credit card defaulters for males is slightly higher than that of females.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Boxplot Analysis of Limit Balance </vt:lpstr>
      <vt:lpstr>PowerPoint Presentation</vt:lpstr>
      <vt:lpstr>PowerPoint Presentation</vt:lpstr>
      <vt:lpstr>PowerPoint Presentation</vt:lpstr>
      <vt:lpstr>PowerPoint Presentation</vt:lpstr>
      <vt:lpstr>PowerPoint Presentation</vt:lpstr>
      <vt:lpstr>Feature Selection: </vt:lpstr>
      <vt:lpstr>PowerPoint Presentation</vt:lpstr>
      <vt:lpstr>PowerPoint Presentation</vt:lpstr>
      <vt:lpstr>PowerPoint Presentation</vt:lpstr>
      <vt:lpstr>PowerPoint Presentation</vt:lpstr>
      <vt:lpstr>Decision Tree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Sagnik Dey</cp:lastModifiedBy>
  <cp:revision>56</cp:revision>
  <dcterms:created xsi:type="dcterms:W3CDTF">2021-11-15T18:47:44Z</dcterms:created>
  <dcterms:modified xsi:type="dcterms:W3CDTF">2021-11-20T15:15:37Z</dcterms:modified>
</cp:coreProperties>
</file>